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BD080-A8A4-4C4A-A05F-7D7DE1D997EC}" v="1" dt="2021-10-09T08:46:34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орисов Николай" userId="ad6769ca92cc633c" providerId="Windows Live" clId="Web-{CC6BD080-A8A4-4C4A-A05F-7D7DE1D997EC}"/>
    <pc:docChg chg="modSld">
      <pc:chgData name="Борисов Николай" userId="ad6769ca92cc633c" providerId="Windows Live" clId="Web-{CC6BD080-A8A4-4C4A-A05F-7D7DE1D997EC}" dt="2021-10-09T08:46:34.559" v="0" actId="1076"/>
      <pc:docMkLst>
        <pc:docMk/>
      </pc:docMkLst>
      <pc:sldChg chg="modSp">
        <pc:chgData name="Борисов Николай" userId="ad6769ca92cc633c" providerId="Windows Live" clId="Web-{CC6BD080-A8A4-4C4A-A05F-7D7DE1D997EC}" dt="2021-10-09T08:46:34.559" v="0" actId="1076"/>
        <pc:sldMkLst>
          <pc:docMk/>
          <pc:sldMk cId="0" sldId="287"/>
        </pc:sldMkLst>
        <pc:spChg chg="mod">
          <ac:chgData name="Борисов Николай" userId="ad6769ca92cc633c" providerId="Windows Live" clId="Web-{CC6BD080-A8A4-4C4A-A05F-7D7DE1D997EC}" dt="2021-10-09T08:46:34.559" v="0" actId="1076"/>
          <ac:spMkLst>
            <pc:docMk/>
            <pc:sldMk cId="0" sldId="287"/>
            <ac:spMk id="2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Данный пример демонстрирует навигацию с помощью метода push(). В Sailfish приложениях принято помещать каждую страницу в отдельный файл. Для того, чтобы загрузить страницу из файла, необходимо использовать метод Qt.resolvedUrl(), которому в качестве параметра передаётся путь к странице. Код второй страницы аналогичен коду первой, но вместо метода push() вызывается метод pop() для возврата к первой странице.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данном примере используется прикреплённая страница. Нажатие на кнопку touchAttached() не откроет вторую страницу, но добавит индикатор перехода в правом верхнем угле (первая картинка). Для того, чтобы перейти на прикреплённую страницу нужно провести пальцем по экрану справа налево или нажать на индикатор. Программно переход можно осуществить с помощью метода navigateForward(). Для того, чтобы вернуться на первую страницу нужно провести пальцем по экрану слева направо или нажать на индикатор в левом верхнем угле. Программно этого можно достичь вызовом метода navigateBack(). При этом страница закрыта не будет и на неё можно будет снова перейти из первой страницы. Обработчик кнопки на втором экране вызывает метод popAttached(). Это также вернёт пользователя на первую страницу, но закроет вторую, индикатор перехода погаснет.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Диалоги описывались в одной из предыдущих лекций, поэтому данный пример будет отражать дополнительные детали взаимодействия с диалогами. Данный диалог служит для ввода двух чисел, которые впоследствии используются для вывода их суммы. Диалоги, как и страницы, определяют в отдельных файлах, отсюда возникает вопрос получения введённых данных.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Для доступа к значениям текстовых полей объявляются свойства-алиасы, к которым привязываются свойства text текстовых полей.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Диалог можно открывать по нажатию кнопки, как в данном примере. Для того, чтобы отобразить диалог, его необходимо поместить на стек, как обычную страницу. Вторым параметром передаётся объект со значениями свойств, которые необходимо проинициализировать в диалоге. Таким образом диалог в примере отобразится с уже заполненными полями. Необходимо сохранить созданный экземпляр диалога для того, чтобы на него можно было устанавливать обработчики. В данном примере обработчик представляет собой функцию, которая подключается к сигналу </a:t>
            </a:r>
            <a:r>
              <a:rPr lang="ru" i="1"/>
              <a:t>accepted. </a:t>
            </a:r>
            <a:r>
              <a:rPr lang="ru"/>
              <a:t>Таким образом после принятия результата пользователем мы получаем данные из диалога.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DialogHeader является необходимым элементом, если на экране диалога нужны кнопки принятия и отмены результата диалога. Текст кнопок настраивается с помощью свойств defaultAcceptText и defaultCancelText. Свойство dialog позволяет получить экземпляр диалога, к которому относится заголовок. Свойство extraContent позволяет настроить дополнительное содержимое заголовка. Если не пусто, то свойство reserveExtraContent будет равно true. По-умолчанию кнопки занимают пространство полностью. leftMargin и rightMargin нужны для добавления отступов слева и справа, а spacing – снизу. title – сам заголовок в виде текста.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DatePickerDialog представляет собой диалог, содержащий DatePicker для организации выбора даты с помощью диалога. Диалог содержит свойства для изменения даты и отдельных её компонент.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Для того, чтобы открыть диалог для выбора даты, необходимо поместить на стек элемент “Sailfish.Silica.DatePickerDialog”. Вторым параметром передаём объект для инициализации даты. Таким образом отобразится страница для выбора даты. К сигналу </a:t>
            </a:r>
            <a:r>
              <a:rPr lang="ru" i="1"/>
              <a:t>accepted </a:t>
            </a:r>
            <a:r>
              <a:rPr lang="ru"/>
              <a:t>подключаем обработчик.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TimePickerDialog представляет собой аналогичный диалог, но для выбора времени. В нём также присутствуют свойства для инициализации и получения результата.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Диалог для выбора времени отображается также как и диалог для выбора даты, но используется “Sailfish.Silica.TimePickerDialog". Вторым параметром инициализируется время.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Sailfish OS для организации объектов на экране используются следующие компоненты: </a:t>
            </a:r>
            <a:r>
              <a:rPr lang="ru" b="1"/>
              <a:t>SilicaFlickable</a:t>
            </a:r>
            <a:r>
              <a:rPr lang="ru"/>
              <a:t>, </a:t>
            </a:r>
            <a:r>
              <a:rPr lang="ru" b="1"/>
              <a:t>SilicaListView</a:t>
            </a:r>
            <a:r>
              <a:rPr lang="ru"/>
              <a:t>, </a:t>
            </a:r>
            <a:r>
              <a:rPr lang="ru" b="1"/>
              <a:t>SilicaGridView</a:t>
            </a:r>
            <a:r>
              <a:rPr lang="ru"/>
              <a:t>, </a:t>
            </a:r>
            <a:r>
              <a:rPr lang="ru" b="1"/>
              <a:t>SilicaWebView</a:t>
            </a:r>
            <a:r>
              <a:rPr lang="ru"/>
              <a:t> и </a:t>
            </a:r>
            <a:r>
              <a:rPr lang="ru" b="1"/>
              <a:t>SlideshowView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SilicaFlickable</a:t>
            </a:r>
            <a:r>
              <a:rPr lang="ru"/>
              <a:t> предоставляет компонент, который может скроллиться.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SilicaListView</a:t>
            </a:r>
            <a:r>
              <a:rPr lang="ru"/>
              <a:t> и </a:t>
            </a:r>
            <a:r>
              <a:rPr lang="ru" b="1"/>
              <a:t>SilicaGridView</a:t>
            </a:r>
            <a:r>
              <a:rPr lang="ru"/>
              <a:t>, как ясно из названий, позволяют организовывать списки и компоновать элементы в виде сетки соответственно.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SilicaWebView</a:t>
            </a:r>
            <a:r>
              <a:rPr lang="ru"/>
              <a:t> необходим для отображения веб-страниц.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SlideshowView</a:t>
            </a:r>
            <a:r>
              <a:rPr lang="ru"/>
              <a:t> позволяет организовать слайдшоу.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Основными компонентами для организации интерфейса в Sailfish OS являются страницы и диалоги.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Таковыми являются компоненты </a:t>
            </a:r>
            <a:r>
              <a:rPr lang="ru" b="1"/>
              <a:t>Page</a:t>
            </a:r>
            <a:r>
              <a:rPr lang="ru"/>
              <a:t> и </a:t>
            </a:r>
            <a:r>
              <a:rPr lang="ru" b="1"/>
              <a:t>Dialog</a:t>
            </a:r>
            <a:r>
              <a:rPr lang="ru"/>
              <a:t>, а также унаследованные от </a:t>
            </a:r>
            <a:r>
              <a:rPr lang="ru" b="1"/>
              <a:t>Page</a:t>
            </a:r>
            <a:r>
              <a:rPr lang="ru"/>
              <a:t> </a:t>
            </a:r>
            <a:r>
              <a:rPr lang="ru" b="1"/>
              <a:t>DatePickerDialog</a:t>
            </a:r>
            <a:r>
              <a:rPr lang="ru"/>
              <a:t> и </a:t>
            </a:r>
            <a:r>
              <a:rPr lang="ru" b="1"/>
              <a:t>TimePickerDialog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Управлением навигацией между страницами занимается компонент </a:t>
            </a:r>
            <a:r>
              <a:rPr lang="ru" b="1"/>
              <a:t>PageStack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SilicaFlickable</a:t>
            </a:r>
            <a:r>
              <a:rPr lang="ru"/>
              <a:t> – QML-компонент для отображения компонентов внутри.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Автоматически увеличивает свои размеры и предоставляет возможность скроллинга, если элементы не помещаются полностью в </a:t>
            </a:r>
            <a:r>
              <a:rPr lang="ru" b="1"/>
              <a:t>SilicaFlickable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Унаследован от QML-компонента </a:t>
            </a:r>
            <a:r>
              <a:rPr lang="ru" b="1"/>
              <a:t>Flickable</a:t>
            </a:r>
            <a:r>
              <a:rPr lang="ru"/>
              <a:t> и обладает его свойствами и методами.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Свойства </a:t>
            </a:r>
            <a:r>
              <a:rPr lang="ru" b="1"/>
              <a:t>pullDownMenu</a:t>
            </a:r>
            <a:r>
              <a:rPr lang="ru"/>
              <a:t> и </a:t>
            </a:r>
            <a:r>
              <a:rPr lang="ru" b="1"/>
              <a:t>pushUpMenu</a:t>
            </a:r>
            <a:r>
              <a:rPr lang="ru"/>
              <a:t> позволяют добавить вытягиваемое сверху и снизу меню.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Но зачастую можно обойтись и без свойств, просто создав компонент меню внутри </a:t>
            </a:r>
            <a:r>
              <a:rPr lang="ru" b="1"/>
              <a:t>SilicaFlickable</a:t>
            </a:r>
            <a:r>
              <a:rPr lang="ru"/>
              <a:t>, как показано на примере.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Код на слайде демонстрирует простейший пример по созданию </a:t>
            </a:r>
            <a:r>
              <a:rPr lang="ru" b="1"/>
              <a:t>SilicaFlickable</a:t>
            </a:r>
            <a:r>
              <a:rPr lang="ru"/>
              <a:t> внутри страницы. </a:t>
            </a:r>
            <a:br>
              <a:rPr lang="ru"/>
            </a:br>
            <a:r>
              <a:rPr lang="ru"/>
              <a:t>Подробнее о меню будет ниже.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SilicaListView</a:t>
            </a:r>
            <a:r>
              <a:rPr lang="ru"/>
              <a:t> – QML-компонент для отображения списка элементов.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SilicaListView </a:t>
            </a:r>
            <a:r>
              <a:rPr lang="ru">
                <a:solidFill>
                  <a:schemeClr val="dk1"/>
                </a:solidFill>
              </a:rPr>
              <a:t>унаследован от QML-компонента </a:t>
            </a:r>
            <a:r>
              <a:rPr lang="ru" b="1">
                <a:solidFill>
                  <a:schemeClr val="dk1"/>
                </a:solidFill>
              </a:rPr>
              <a:t>ListView</a:t>
            </a:r>
            <a:r>
              <a:rPr lang="ru">
                <a:solidFill>
                  <a:schemeClr val="dk1"/>
                </a:solidFill>
              </a:rPr>
              <a:t> и обладает всеми его свойствами, методами и сигналами.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Так </a:t>
            </a: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/>
              <a:t> обладает свойством </a:t>
            </a:r>
            <a:r>
              <a:rPr lang="ru" b="1"/>
              <a:t>model</a:t>
            </a:r>
            <a:r>
              <a:rPr lang="ru"/>
              <a:t>, определяющим данные, которые будет отображать список, а также свойством </a:t>
            </a:r>
            <a:r>
              <a:rPr lang="ru" b="1"/>
              <a:t>delegate</a:t>
            </a:r>
            <a:r>
              <a:rPr lang="ru"/>
              <a:t>, определяющим как данные будут отображены.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Простейшим примером модели может быть компонент </a:t>
            </a:r>
            <a:r>
              <a:rPr lang="ru" b="1"/>
              <a:t>ListModel</a:t>
            </a:r>
            <a:r>
              <a:rPr lang="ru"/>
              <a:t>, являющийся контейнером для объектов типа </a:t>
            </a:r>
            <a:r>
              <a:rPr lang="ru" b="1"/>
              <a:t>ListElement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Внутри </a:t>
            </a:r>
            <a:r>
              <a:rPr lang="ru" b="1"/>
              <a:t>ListElement</a:t>
            </a:r>
            <a:r>
              <a:rPr lang="ru"/>
              <a:t> можно определить собственные свойства, которые будут полями модели и к которым можно будет обращаться внутри делегата.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Каждый </a:t>
            </a:r>
            <a:r>
              <a:rPr lang="ru" b="1"/>
              <a:t>ListElement</a:t>
            </a:r>
            <a:r>
              <a:rPr lang="ru"/>
              <a:t> предоставляет данные для отображения одного элемента в списке.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Группа свойств </a:t>
            </a:r>
            <a:r>
              <a:rPr lang="ru" b="1"/>
              <a:t>section</a:t>
            </a:r>
            <a:r>
              <a:rPr lang="ru"/>
              <a:t> позволяет определить секции внутри списка. 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section.property</a:t>
            </a:r>
            <a:r>
              <a:rPr lang="ru"/>
              <a:t> определяет имя свойства в модели, где содержится информация о секции (обычно название), а </a:t>
            </a:r>
            <a:r>
              <a:rPr lang="ru" b="1"/>
              <a:t>section.delegate</a:t>
            </a:r>
            <a:r>
              <a:rPr lang="ru"/>
              <a:t> определяет отображение секции.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 же как и </a:t>
            </a:r>
            <a:r>
              <a:rPr lang="ru" b="1"/>
              <a:t>SilicaFlickable</a:t>
            </a:r>
            <a:r>
              <a:rPr lang="ru"/>
              <a:t> поддерживает вытягиваемые меню.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Код на слайде показывает простейший пример создания списка на странице.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Компонент </a:t>
            </a:r>
            <a:r>
              <a:rPr lang="ru" b="1"/>
              <a:t>ListModel</a:t>
            </a:r>
            <a:r>
              <a:rPr lang="ru"/>
              <a:t> содержит несколько объектов </a:t>
            </a:r>
            <a:r>
              <a:rPr lang="ru" b="1"/>
              <a:t>ListElement</a:t>
            </a:r>
            <a:r>
              <a:rPr lang="ru"/>
              <a:t>, где определены свойства </a:t>
            </a:r>
            <a:r>
              <a:rPr lang="ru" b="1"/>
              <a:t>name</a:t>
            </a:r>
            <a:r>
              <a:rPr lang="ru"/>
              <a:t> и </a:t>
            </a:r>
            <a:r>
              <a:rPr lang="ru" b="1"/>
              <a:t>size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Каждый элемент модели содержит информацию о названии животного и его размере.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Далее создается </a:t>
            </a:r>
            <a:r>
              <a:rPr lang="ru" b="1"/>
              <a:t>SilicaListView</a:t>
            </a:r>
            <a:r>
              <a:rPr lang="ru"/>
              <a:t>, в котором определяется модель. Делегатом является компонент </a:t>
            </a:r>
            <a:r>
              <a:rPr lang="ru" b="1"/>
              <a:t>Text</a:t>
            </a:r>
            <a:r>
              <a:rPr lang="ru"/>
              <a:t>, внутри которого мы можем обращаться к свойствам модели. В частности к свойству </a:t>
            </a:r>
            <a:r>
              <a:rPr lang="ru" b="1"/>
              <a:t>name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Группа свойств </a:t>
            </a:r>
            <a:r>
              <a:rPr lang="ru" b="1"/>
              <a:t>section</a:t>
            </a:r>
            <a:r>
              <a:rPr lang="ru"/>
              <a:t> определяет секции списка. Свойство </a:t>
            </a:r>
            <a:r>
              <a:rPr lang="ru" b="1"/>
              <a:t>property</a:t>
            </a:r>
            <a:r>
              <a:rPr lang="ru"/>
              <a:t> получает на вход строку с названием свойства модели для определения секции. Это свойство </a:t>
            </a:r>
            <a:r>
              <a:rPr lang="ru" b="1"/>
              <a:t>size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Делегатом секции является компонент </a:t>
            </a:r>
            <a:r>
              <a:rPr lang="ru" b="1"/>
              <a:t>SectionHeader</a:t>
            </a:r>
            <a:r>
              <a:rPr lang="ru"/>
              <a:t>, обычно использующийся именно в таких случаях.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header</a:t>
            </a:r>
            <a:r>
              <a:rPr lang="ru"/>
              <a:t> компонента </a:t>
            </a:r>
            <a:r>
              <a:rPr lang="ru" b="1"/>
              <a:t>SilicaListView</a:t>
            </a:r>
            <a:r>
              <a:rPr lang="ru"/>
              <a:t> определяет заголовок для списка.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SilicaGridView</a:t>
            </a:r>
            <a:r>
              <a:rPr lang="ru"/>
              <a:t> – QML-компонент для отображения элементов в виде сетки.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SilicaGridView </a:t>
            </a:r>
            <a:r>
              <a:rPr lang="ru">
                <a:solidFill>
                  <a:schemeClr val="dk1"/>
                </a:solidFill>
              </a:rPr>
              <a:t>унаследован от QML-компонента </a:t>
            </a:r>
            <a:r>
              <a:rPr lang="ru" b="1">
                <a:solidFill>
                  <a:schemeClr val="dk1"/>
                </a:solidFill>
              </a:rPr>
              <a:t>GridView</a:t>
            </a:r>
            <a:r>
              <a:rPr lang="ru">
                <a:solidFill>
                  <a:schemeClr val="dk1"/>
                </a:solidFill>
              </a:rPr>
              <a:t> и обладает всеми его свойствами, методами и сигналами.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SilicaGridView</a:t>
            </a:r>
            <a:r>
              <a:rPr lang="ru">
                <a:solidFill>
                  <a:schemeClr val="dk1"/>
                </a:solidFill>
              </a:rPr>
              <a:t> так же как и </a:t>
            </a: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>
                <a:solidFill>
                  <a:schemeClr val="dk1"/>
                </a:solidFill>
              </a:rPr>
              <a:t> обладает свойством </a:t>
            </a:r>
            <a:r>
              <a:rPr lang="ru" b="1">
                <a:solidFill>
                  <a:schemeClr val="dk1"/>
                </a:solidFill>
              </a:rPr>
              <a:t>model</a:t>
            </a:r>
            <a:r>
              <a:rPr lang="ru">
                <a:solidFill>
                  <a:schemeClr val="dk1"/>
                </a:solidFill>
              </a:rPr>
              <a:t>, определяющим данные, которые будет отображать список, а также свойством </a:t>
            </a:r>
            <a:r>
              <a:rPr lang="ru" b="1">
                <a:solidFill>
                  <a:schemeClr val="dk1"/>
                </a:solidFill>
              </a:rPr>
              <a:t>delegate</a:t>
            </a:r>
            <a:r>
              <a:rPr lang="ru">
                <a:solidFill>
                  <a:schemeClr val="dk1"/>
                </a:solidFill>
              </a:rPr>
              <a:t>, определяющим как данные будут отображены.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качестве модели здесь также зачастую используется </a:t>
            </a:r>
            <a:r>
              <a:rPr lang="ru" b="1"/>
              <a:t>ListModel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Свойства </a:t>
            </a:r>
            <a:r>
              <a:rPr lang="ru" b="1"/>
              <a:t>cellHeight</a:t>
            </a:r>
            <a:r>
              <a:rPr lang="ru"/>
              <a:t> и </a:t>
            </a:r>
            <a:r>
              <a:rPr lang="ru" b="1"/>
              <a:t>cellWidth</a:t>
            </a:r>
            <a:r>
              <a:rPr lang="ru"/>
              <a:t> определяют размеры ячеек внутри сетки (высоту и ширину соответственно).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отличие от </a:t>
            </a:r>
            <a:r>
              <a:rPr lang="ru" b="1"/>
              <a:t>SilicaListView</a:t>
            </a:r>
            <a:r>
              <a:rPr lang="ru"/>
              <a:t> этот компонент не поддерживает секций.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Также поддерживает вытягиваемые меню.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Код на слайде показывает простейший пример создания сетки на странице.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Компонент </a:t>
            </a:r>
            <a:r>
              <a:rPr lang="ru" b="1">
                <a:solidFill>
                  <a:schemeClr val="dk1"/>
                </a:solidFill>
              </a:rPr>
              <a:t>ListModel</a:t>
            </a:r>
            <a:r>
              <a:rPr lang="ru">
                <a:solidFill>
                  <a:schemeClr val="dk1"/>
                </a:solidFill>
              </a:rPr>
              <a:t> содержит несколько объектов </a:t>
            </a:r>
            <a:r>
              <a:rPr lang="ru" b="1">
                <a:solidFill>
                  <a:schemeClr val="dk1"/>
                </a:solidFill>
              </a:rPr>
              <a:t>ListElement</a:t>
            </a:r>
            <a:r>
              <a:rPr lang="ru">
                <a:solidFill>
                  <a:schemeClr val="dk1"/>
                </a:solidFill>
              </a:rPr>
              <a:t>, где определено свойство </a:t>
            </a:r>
            <a:r>
              <a:rPr lang="ru" b="1">
                <a:solidFill>
                  <a:schemeClr val="dk1"/>
                </a:solidFill>
              </a:rPr>
              <a:t>name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ListModel</a:t>
            </a:r>
            <a:r>
              <a:rPr lang="ru">
                <a:solidFill>
                  <a:schemeClr val="dk1"/>
                </a:solidFill>
              </a:rPr>
              <a:t> используется в качестве модели для </a:t>
            </a:r>
            <a:r>
              <a:rPr lang="ru" b="1">
                <a:solidFill>
                  <a:schemeClr val="dk1"/>
                </a:solidFill>
              </a:rPr>
              <a:t>SilicaGridView</a:t>
            </a:r>
            <a:r>
              <a:rPr lang="ru">
                <a:solidFill>
                  <a:schemeClr val="dk1"/>
                </a:solidFill>
              </a:rPr>
              <a:t>, а в качестве делегата используется компонент </a:t>
            </a:r>
            <a:r>
              <a:rPr lang="ru" b="1">
                <a:solidFill>
                  <a:schemeClr val="dk1"/>
                </a:solidFill>
              </a:rPr>
              <a:t>Text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Высота и ширина ячеек строго определена свойствами </a:t>
            </a:r>
            <a:r>
              <a:rPr lang="ru" b="1">
                <a:solidFill>
                  <a:schemeClr val="dk1"/>
                </a:solidFill>
              </a:rPr>
              <a:t>cellHeight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cellWidth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Также задан заголовок ”Animals” для компонента.</a:t>
            </a:r>
            <a:br>
              <a:rPr lang="ru">
                <a:solidFill>
                  <a:schemeClr val="dk1"/>
                </a:solidFill>
              </a:rPr>
            </a:br>
            <a:endParaRPr lang="ru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SilicaWebView</a:t>
            </a:r>
            <a:r>
              <a:rPr lang="ru"/>
              <a:t> – QML-компонент для отображения веб-страниц.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SilicaWebView</a:t>
            </a:r>
            <a:r>
              <a:rPr lang="ru"/>
              <a:t> унаследован от QML-компонента WebView и обладает его свойствами, методами и сигналами.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Компонент так же как и компоненты описанные выше обладает свойствами для установки заголовка и добавления вытягиваемых меню.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Также </a:t>
            </a:r>
            <a:r>
              <a:rPr lang="ru" b="1"/>
              <a:t>SilicaWebView</a:t>
            </a:r>
            <a:r>
              <a:rPr lang="ru"/>
              <a:t> обладает свойством </a:t>
            </a:r>
            <a:r>
              <a:rPr lang="ru" b="1"/>
              <a:t>url</a:t>
            </a:r>
            <a:r>
              <a:rPr lang="ru"/>
              <a:t>, где указывается адрес веб страницы, которая должна быть загружена.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Свойства </a:t>
            </a:r>
            <a:r>
              <a:rPr lang="ru" b="1"/>
              <a:t>title</a:t>
            </a:r>
            <a:r>
              <a:rPr lang="ru"/>
              <a:t>, </a:t>
            </a:r>
            <a:r>
              <a:rPr lang="ru" b="1"/>
              <a:t>loading</a:t>
            </a:r>
            <a:r>
              <a:rPr lang="ru"/>
              <a:t> и </a:t>
            </a:r>
            <a:r>
              <a:rPr lang="ru" b="1"/>
              <a:t>loadProgress</a:t>
            </a:r>
            <a:r>
              <a:rPr lang="ru"/>
              <a:t> – только для чтения. Они позволяют узнать информацию о загружаемой странице (ее заголовок) и о процессе загрузки (загружается ли вообще и прогресс).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Код на слайде показывает простейший пример создания простейшего веб браузера.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На странице располагается </a:t>
            </a:r>
            <a:r>
              <a:rPr lang="ru" b="1">
                <a:solidFill>
                  <a:schemeClr val="dk1"/>
                </a:solidFill>
              </a:rPr>
              <a:t>SilicaWebView</a:t>
            </a:r>
            <a:r>
              <a:rPr lang="ru">
                <a:solidFill>
                  <a:schemeClr val="dk1"/>
                </a:solidFill>
              </a:rPr>
              <a:t>, а внизу страницы </a:t>
            </a:r>
            <a:r>
              <a:rPr lang="ru" b="1">
                <a:solidFill>
                  <a:schemeClr val="dk1"/>
                </a:solidFill>
              </a:rPr>
              <a:t>TextField</a:t>
            </a:r>
            <a:r>
              <a:rPr lang="ru">
                <a:solidFill>
                  <a:schemeClr val="dk1"/>
                </a:solidFill>
              </a:rPr>
              <a:t> для ввода веб-адреса.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По нажатию на клавишу “Enter” на виртуальной клавиатуре произойдет изменение свойства url у </a:t>
            </a:r>
            <a:r>
              <a:rPr lang="ru" b="1">
                <a:solidFill>
                  <a:schemeClr val="dk1"/>
                </a:solidFill>
              </a:rPr>
              <a:t>SilicaWebView</a:t>
            </a:r>
            <a:r>
              <a:rPr lang="ru">
                <a:solidFill>
                  <a:schemeClr val="dk1"/>
                </a:solidFill>
              </a:rPr>
              <a:t> и будет загружена новая страница.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Хорошим тоном считается использование декораторов прокрутки при использовании компонентов, которые поддерживают скроллинг.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Декораторами прокрутки являются такие компоненты как </a:t>
            </a:r>
            <a:r>
              <a:rPr lang="ru" b="1"/>
              <a:t>ScrollDecorator</a:t>
            </a:r>
            <a:r>
              <a:rPr lang="ru"/>
              <a:t>, </a:t>
            </a:r>
            <a:r>
              <a:rPr lang="ru" b="1"/>
              <a:t>VerticalScrollDecorator</a:t>
            </a:r>
            <a:r>
              <a:rPr lang="ru"/>
              <a:t> и </a:t>
            </a:r>
            <a:r>
              <a:rPr lang="ru" b="1"/>
              <a:t>HorizontalScrollDecorator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ScrollDecorator</a:t>
            </a:r>
            <a:r>
              <a:rPr lang="ru"/>
              <a:t> позволяет отображать и вертикальный и горизонтальный декораторы одновременно.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Два остальных наследуются от </a:t>
            </a:r>
            <a:r>
              <a:rPr lang="ru" b="1"/>
              <a:t>ScrollDecorator</a:t>
            </a:r>
            <a:r>
              <a:rPr lang="ru"/>
              <a:t> и по названиям ясно их предназначение.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Декораторы поддерживаются всеми выше описанными контейнерами: </a:t>
            </a:r>
            <a:r>
              <a:rPr lang="ru" b="1"/>
              <a:t>SilicaFlickable</a:t>
            </a:r>
            <a:r>
              <a:rPr lang="ru"/>
              <a:t>, </a:t>
            </a:r>
            <a:r>
              <a:rPr lang="ru" b="1"/>
              <a:t>SilicaListView</a:t>
            </a:r>
            <a:r>
              <a:rPr lang="ru"/>
              <a:t>, </a:t>
            </a:r>
            <a:r>
              <a:rPr lang="ru" b="1"/>
              <a:t>SilicaGridView</a:t>
            </a:r>
            <a:r>
              <a:rPr lang="ru"/>
              <a:t>, </a:t>
            </a:r>
            <a:r>
              <a:rPr lang="ru" b="1"/>
              <a:t>SilicaWebView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Для того, чтобы декоратор отображался при прокрутке необходимо просто добавить его к компоненту как это представлено на слайде.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Здесь к списку </a:t>
            </a:r>
            <a:r>
              <a:rPr lang="ru" b="1"/>
              <a:t>SilicaListView</a:t>
            </a:r>
            <a:r>
              <a:rPr lang="ru"/>
              <a:t> добавлен вертикальный декоратор.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SlideshowView</a:t>
            </a:r>
            <a:r>
              <a:rPr lang="ru"/>
              <a:t> – QML-компонент для отображения данных в виде слайдшоу.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Перелистыванием “страниц” в слайдшоу управляет пользователь.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Навигация по </a:t>
            </a:r>
            <a:r>
              <a:rPr lang="ru" b="1"/>
              <a:t>SlideshowView</a:t>
            </a:r>
            <a:r>
              <a:rPr lang="ru"/>
              <a:t> циклическая. После последней “страницы” будет отображена первая.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SlideshowView</a:t>
            </a:r>
            <a:r>
              <a:rPr lang="ru"/>
              <a:t> так же как и </a:t>
            </a:r>
            <a:r>
              <a:rPr lang="ru" b="1"/>
              <a:t>SilicaListView</a:t>
            </a:r>
            <a:r>
              <a:rPr lang="ru"/>
              <a:t> и </a:t>
            </a:r>
            <a:r>
              <a:rPr lang="ru" b="1"/>
              <a:t>SilicaGridView</a:t>
            </a:r>
            <a:r>
              <a:rPr lang="ru"/>
              <a:t> обладает свойствами </a:t>
            </a:r>
            <a:r>
              <a:rPr lang="ru" b="1"/>
              <a:t>model</a:t>
            </a:r>
            <a:r>
              <a:rPr lang="ru"/>
              <a:t> и </a:t>
            </a:r>
            <a:r>
              <a:rPr lang="ru" b="1"/>
              <a:t>delegate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Свойства </a:t>
            </a:r>
            <a:r>
              <a:rPr lang="ru" b="1"/>
              <a:t>itemHeight</a:t>
            </a:r>
            <a:r>
              <a:rPr lang="ru"/>
              <a:t> и </a:t>
            </a:r>
            <a:r>
              <a:rPr lang="ru" b="1"/>
              <a:t>itemWidth</a:t>
            </a:r>
            <a:r>
              <a:rPr lang="ru"/>
              <a:t> определяют высоту и ширину элемента-”страницы” в слайдшоу.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Код на слайде показывает простейший пример создания страницы, содержащей </a:t>
            </a:r>
            <a:r>
              <a:rPr lang="ru" b="1">
                <a:solidFill>
                  <a:schemeClr val="dk1"/>
                </a:solidFill>
              </a:rPr>
              <a:t>SlideshowView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Компонент имеет квадратную форму, как показано на скриншоте. Отображаемым компонентом является </a:t>
            </a:r>
            <a:r>
              <a:rPr lang="ru" b="1"/>
              <a:t>Rectangle</a:t>
            </a:r>
            <a:r>
              <a:rPr lang="ru"/>
              <a:t>, по умолчанию залитый белым цветом и с текстом внутри. Текст меняется в зависимости от отображаемой “страницы” в слайдшоу.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Пользователь пальцем может менять “страницы”, отличатся они будут лишь отображаемым в тексте числом: “item 0”, “item 1”, “item 2”, “item 3”, “item 4”.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 представляет собой контейнер для содержимого одного экрана, отображаемого приложением.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allowedOrientations - содержит доступные ориентации экрана. Может принимать следующие значения: Orientation.Portrait, Orientation.Landscape, Orientation.PortraitInverted, Orientation.LandscapeInverted, Orientation.PortraitMask, Orientation.LandscapeMask, Orientation.All.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backNavigation - true, если возможна навигация назад. canNavigateForward содержит true, если страница готова к навигации вперёд. defaultOrientationTransition содержит объект анимации Transition, служащий для воспроизведения анимации смены ориентации экрана.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forwardNavigation </a:t>
            </a:r>
            <a:r>
              <a:rPr lang="ru">
                <a:solidFill>
                  <a:schemeClr val="dk1"/>
                </a:solidFill>
              </a:rPr>
              <a:t>содержит true, если можно совершить навигацию вперёд. isLandscape и isPortrait содержат true, когда приложение находится в ландшафтной и портретной ориентации соответственно.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orientation содержит текущую ориентацию, может принимать значения: Orientation.Portrait, Orientation.Landscape, Orientation.PortraitInverted, Orientation.LandscapeInverted, Orientation.PortraitMask, Orientation.LandscapeMask.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orientationTransitionRunning содержит true, если происходит смена ориентации экрана.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orientationTransitions содержит список из Transition для осуществления анимации переключения между ориентациями.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pageContainer содержит объект PageStack, управляющий страницей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showNavigationIndicator принимает значение true, если должен быть отображён индикатор навигации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status содержит текущее состояние страницы, может принимать значения: PageStatus.Inactive (страница неактивна и невидима), PageStatus.Activating (переходит в активное состояние), PageStatus.Active (страница отображается в данный момент), PageStatus.Deactivating (переходит в неактивное состояние)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В Sailfish OS для организации взаимодействия с пользователем используются меню.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Меню позволяют пользователям выбирать и запускать запрограммированные действия из списка действий.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Компоненты </a:t>
            </a:r>
            <a:r>
              <a:rPr lang="ru" b="1">
                <a:solidFill>
                  <a:schemeClr val="dk1"/>
                </a:solidFill>
              </a:rPr>
              <a:t>PullDownMenu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PushUpMenu</a:t>
            </a:r>
            <a:r>
              <a:rPr lang="ru">
                <a:solidFill>
                  <a:schemeClr val="dk1"/>
                </a:solidFill>
              </a:rPr>
              <a:t> – вытягиваемые меню и о них было вскользь упомянуто ранее. 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ContextMenu</a:t>
            </a:r>
            <a:r>
              <a:rPr lang="ru">
                <a:solidFill>
                  <a:schemeClr val="dk1"/>
                </a:solidFill>
              </a:rPr>
              <a:t> – это контекстное меню, обычно используется как меню элементов в списке.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b="1"/>
              <a:t>PullDownMenu</a:t>
            </a:r>
            <a:r>
              <a:rPr lang="ru"/>
              <a:t> – QML-компонент, представляющий вытягиваемое сверху меню.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Меню вызывается с помощью свайп жеста, поэтому </a:t>
            </a:r>
            <a:r>
              <a:rPr lang="ru" b="1"/>
              <a:t>PullDownMenu</a:t>
            </a:r>
            <a:r>
              <a:rPr lang="ru"/>
              <a:t> можно использовать только внутри контейнеров, которые данный жест позволяют, а именно </a:t>
            </a:r>
            <a:r>
              <a:rPr lang="ru" b="1"/>
              <a:t>SilicaFlickable</a:t>
            </a:r>
            <a:r>
              <a:rPr lang="ru"/>
              <a:t>, </a:t>
            </a:r>
            <a:r>
              <a:rPr lang="ru" b="1"/>
              <a:t>SilicaListView</a:t>
            </a:r>
            <a:r>
              <a:rPr lang="ru"/>
              <a:t>, </a:t>
            </a:r>
            <a:r>
              <a:rPr lang="ru" b="1"/>
              <a:t>SilicaGridView</a:t>
            </a:r>
            <a:r>
              <a:rPr lang="ru"/>
              <a:t> и </a:t>
            </a:r>
            <a:r>
              <a:rPr lang="ru" b="1"/>
              <a:t>SilicaWebView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PullDownMenu </a:t>
            </a:r>
            <a:r>
              <a:rPr lang="ru">
                <a:solidFill>
                  <a:schemeClr val="dk1"/>
                </a:solidFill>
              </a:rPr>
              <a:t>сам </a:t>
            </a:r>
            <a:r>
              <a:rPr lang="ru"/>
              <a:t>является контейнером для объектов </a:t>
            </a:r>
            <a:r>
              <a:rPr lang="ru" b="1"/>
              <a:t>MenuItem</a:t>
            </a:r>
            <a:r>
              <a:rPr lang="ru"/>
              <a:t> и </a:t>
            </a:r>
            <a:r>
              <a:rPr lang="ru" b="1"/>
              <a:t>MenuLabel</a:t>
            </a:r>
            <a:r>
              <a:rPr lang="ru"/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MenuItem</a:t>
            </a:r>
            <a:r>
              <a:rPr lang="ru"/>
              <a:t> – QML-компонент, предоставляющий интерактивный пункт меню.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Компонент унаследован от </a:t>
            </a:r>
            <a:r>
              <a:rPr lang="ru" b="1"/>
              <a:t>Label</a:t>
            </a:r>
            <a:r>
              <a:rPr lang="ru"/>
              <a:t> и обладает всеми его свойствами. Так мы можем настроить вид пункта меню: его текст, цвет текста, шрифт, а также выравнивание текста с помощью свойства </a:t>
            </a:r>
            <a:r>
              <a:rPr lang="ru" b="1"/>
              <a:t>horizontalAlignment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MenuItem</a:t>
            </a:r>
            <a:r>
              <a:rPr lang="ru"/>
              <a:t> также обладает сигналом </a:t>
            </a:r>
            <a:r>
              <a:rPr lang="ru" b="1"/>
              <a:t>onClicked</a:t>
            </a:r>
            <a:r>
              <a:rPr lang="ru"/>
              <a:t>, необходимым для обработки нажатия на пункт меню.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MenuLabel</a:t>
            </a:r>
            <a:r>
              <a:rPr lang="ru"/>
              <a:t> – QML-компонент, предоставляющий статический пункт меню, который только отображает текст.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Может быть использован в качестве разделителя между “секциями” внутри одного меню.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Код на слайде показывает простейший пример создания </a:t>
            </a:r>
            <a:r>
              <a:rPr lang="ru" b="1">
                <a:solidFill>
                  <a:schemeClr val="dk1"/>
                </a:solidFill>
              </a:rPr>
              <a:t>PullDownMenu</a:t>
            </a:r>
            <a:r>
              <a:rPr lang="ru">
                <a:solidFill>
                  <a:schemeClr val="dk1"/>
                </a:solidFill>
              </a:rPr>
              <a:t> внутри </a:t>
            </a: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Меню содержит два интерактивных пункта созданных с помощью </a:t>
            </a:r>
            <a:r>
              <a:rPr lang="ru" b="1">
                <a:solidFill>
                  <a:schemeClr val="dk1"/>
                </a:solidFill>
              </a:rPr>
              <a:t>MenuItem</a:t>
            </a:r>
            <a:r>
              <a:rPr lang="ru">
                <a:solidFill>
                  <a:schemeClr val="dk1"/>
                </a:solidFill>
              </a:rPr>
              <a:t> и один статический объект </a:t>
            </a:r>
            <a:r>
              <a:rPr lang="ru" b="1">
                <a:solidFill>
                  <a:schemeClr val="dk1"/>
                </a:solidFill>
              </a:rPr>
              <a:t>MenuLabel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Стоит отметить, что внешний вид меню и его пунктов обычно никак не настраивается разработчиками, а определяется текущей атмосферой Sailfish-устройства. Так меню выглядит нативно.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Здесь показана простейшая обработка нажатий на меню – вывод сообщений в консоль.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Порядок описания пунктов меню ровно такой, как на экране. Пункты меню располагаются в порядке убывания. Это происходит потому что вытягивание меню происходит сверху, и самый нижний пункт является первым по порядку, а самый верхний – последним.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PushUpMenu</a:t>
            </a:r>
            <a:r>
              <a:rPr lang="ru"/>
              <a:t> – QML-компонент, представляющий собой вытягиваемое снизу меню.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PushUpMenu</a:t>
            </a:r>
            <a:r>
              <a:rPr lang="ru"/>
              <a:t> выглядит так же как и </a:t>
            </a:r>
            <a:r>
              <a:rPr lang="ru" b="1"/>
              <a:t>PullDownMenu</a:t>
            </a:r>
            <a:r>
              <a:rPr lang="ru"/>
              <a:t> и все его свойства аналогичны таковым из </a:t>
            </a:r>
            <a:r>
              <a:rPr lang="ru" b="1"/>
              <a:t>PullDownMenu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Поскольку </a:t>
            </a:r>
            <a:r>
              <a:rPr lang="ru" b="1"/>
              <a:t>PushUpMenu</a:t>
            </a:r>
            <a:r>
              <a:rPr lang="ru"/>
              <a:t> (так же как и </a:t>
            </a:r>
            <a:r>
              <a:rPr lang="ru" b="1"/>
              <a:t>PullDownMenu</a:t>
            </a:r>
            <a:r>
              <a:rPr lang="ru"/>
              <a:t>) должен находиться внутри контейнера, который поддерживает жесты, то активация такого меню происходит только после того, как весь контент контейнера прокручен до конца. Другими словами, если поместить </a:t>
            </a:r>
            <a:r>
              <a:rPr lang="ru" b="1"/>
              <a:t>PushUpMenu</a:t>
            </a:r>
            <a:r>
              <a:rPr lang="ru"/>
              <a:t> на странице со списком, то активация этого меню произойдет только после того, как пользователь прокрутил весь список до конца.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 слайде изображен аналогичный пример со списком записей, но с использованием </a:t>
            </a:r>
            <a:r>
              <a:rPr lang="ru" b="1"/>
              <a:t>PushUpMenu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Здесь расположение пунктов меню более привычное, поскольку меню вытягивается снизу. И первый пункт располагается на самом верху меню.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ContextMenu</a:t>
            </a:r>
            <a:r>
              <a:rPr lang="ru"/>
              <a:t> – QML-компонент, предоставляющий </a:t>
            </a:r>
            <a:r>
              <a:rPr lang="ru">
                <a:solidFill>
                  <a:schemeClr val="dk1"/>
                </a:solidFill>
              </a:rPr>
              <a:t>всплывающее </a:t>
            </a:r>
            <a:r>
              <a:rPr lang="ru"/>
              <a:t>контекстное меню.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Содержимое меню описывается так же, как и для </a:t>
            </a:r>
            <a:r>
              <a:rPr lang="ru" b="1"/>
              <a:t>PushUpMenu</a:t>
            </a:r>
            <a:r>
              <a:rPr lang="ru"/>
              <a:t> и </a:t>
            </a:r>
            <a:r>
              <a:rPr lang="ru" b="1"/>
              <a:t>PullDownMenu</a:t>
            </a:r>
            <a:r>
              <a:rPr lang="ru"/>
              <a:t>, с помощью компонентов </a:t>
            </a:r>
            <a:r>
              <a:rPr lang="ru" b="1"/>
              <a:t>MenuItem</a:t>
            </a:r>
            <a:r>
              <a:rPr lang="ru"/>
              <a:t> и </a:t>
            </a:r>
            <a:r>
              <a:rPr lang="ru" b="1"/>
              <a:t>MenuLabel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Чаще всего такое меню используются для реализации контекстного меню элементов списка.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Для этого у компонента </a:t>
            </a:r>
            <a:r>
              <a:rPr lang="ru" b="1"/>
              <a:t>ListItem</a:t>
            </a:r>
            <a:r>
              <a:rPr lang="ru"/>
              <a:t>, который используется для описания делегатов списка, есть специальное свойство </a:t>
            </a:r>
            <a:r>
              <a:rPr lang="ru" b="1"/>
              <a:t>menu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 слайде представлен простейший пример по добавлению контекстного меню к элементам списка.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Созданы два интерактивных пунта меню и один статический для отображения текста.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 клику на каждый из интерактивных пунктов меню будет выведено сообщение в консоль.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После того, как пункт меню будет выбран, контекстное меню будет закрыто автоматически.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Когда приложение находится в фоне, на главном экране отображается его миниатюра — </a:t>
            </a:r>
            <a:r>
              <a:rPr lang="ru" b="1"/>
              <a:t>Cover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Cover</a:t>
            </a:r>
            <a:r>
              <a:rPr lang="ru"/>
              <a:t> – QML-компонент, представляющий собой обложку приложения на главном экране.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Установить свой </a:t>
            </a:r>
            <a:r>
              <a:rPr lang="ru" b="1"/>
              <a:t>Сover</a:t>
            </a:r>
            <a:r>
              <a:rPr lang="ru"/>
              <a:t> можно с помощью свойства </a:t>
            </a:r>
            <a:r>
              <a:rPr lang="ru" b="1"/>
              <a:t>cover</a:t>
            </a:r>
            <a:r>
              <a:rPr lang="ru"/>
              <a:t> компонента </a:t>
            </a:r>
            <a:r>
              <a:rPr lang="ru" b="1"/>
              <a:t>ApplicationWindow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Обычно </a:t>
            </a:r>
            <a:r>
              <a:rPr lang="ru" b="1"/>
              <a:t>Cover</a:t>
            </a:r>
            <a:r>
              <a:rPr lang="ru"/>
              <a:t> отображает минимальное количество самой важной информации приложения и изменяется в соответствии с изменениями в приложении.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Компонент </a:t>
            </a:r>
            <a:r>
              <a:rPr lang="ru" b="1"/>
              <a:t>Cover</a:t>
            </a:r>
            <a:r>
              <a:rPr lang="ru"/>
              <a:t> служит контейнером для других компонентов, которые должны быть отображены на обложке.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частности на слайде изображено, как разместить </a:t>
            </a:r>
            <a:r>
              <a:rPr lang="ru" b="1"/>
              <a:t>Label</a:t>
            </a:r>
            <a:r>
              <a:rPr lang="ru"/>
              <a:t> внутри </a:t>
            </a:r>
            <a:r>
              <a:rPr lang="ru" b="1"/>
              <a:t>Cover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Также помимо отображения информации </a:t>
            </a:r>
            <a:r>
              <a:rPr lang="ru" b="1"/>
              <a:t>Cover</a:t>
            </a:r>
            <a:r>
              <a:rPr lang="ru"/>
              <a:t> предоставляет возможность управлять приложением непосредственно с самой обложки.  Для этого необходимо добавить в </a:t>
            </a:r>
            <a:r>
              <a:rPr lang="ru" b="1"/>
              <a:t>Cover</a:t>
            </a:r>
            <a:r>
              <a:rPr lang="ru"/>
              <a:t> контейнер </a:t>
            </a:r>
            <a:r>
              <a:rPr lang="ru" b="1"/>
              <a:t>CoverActionList</a:t>
            </a:r>
            <a:r>
              <a:rPr lang="ru"/>
              <a:t>, внутри которого определяются объекты </a:t>
            </a:r>
            <a:r>
              <a:rPr lang="ru" b="1"/>
              <a:t>CoverAction</a:t>
            </a:r>
            <a:r>
              <a:rPr lang="ru"/>
              <a:t>, являющиеся теми самыми действиями.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CoverAction </a:t>
            </a:r>
            <a:r>
              <a:rPr lang="ru"/>
              <a:t>имеет всего одно свойство и один сигнал. Свойство </a:t>
            </a:r>
            <a:r>
              <a:rPr lang="ru" b="1"/>
              <a:t>iconSource</a:t>
            </a:r>
            <a:r>
              <a:rPr lang="ru"/>
              <a:t> необходимо для настройки иконки для кнопки на </a:t>
            </a:r>
            <a:r>
              <a:rPr lang="ru" b="1"/>
              <a:t>Cover</a:t>
            </a:r>
            <a:r>
              <a:rPr lang="ru"/>
              <a:t>. По нажатию на кнопку с иконкой и будет выполняться действие.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Сигнал </a:t>
            </a:r>
            <a:r>
              <a:rPr lang="ru" b="1"/>
              <a:t>onTriggered</a:t>
            </a:r>
            <a:r>
              <a:rPr lang="ru"/>
              <a:t> необходим для обработки нажатия на кнопку. Здесь описываются действия, которые необходимо выполнить.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 в примере на слайде создаются два </a:t>
            </a:r>
            <a:r>
              <a:rPr lang="ru" b="1"/>
              <a:t>CoverAction</a:t>
            </a:r>
            <a:r>
              <a:rPr lang="ru"/>
              <a:t> с иконками “play” и “next”. По нажатию на кнопки с иконками заменяется текст компонента </a:t>
            </a:r>
            <a:r>
              <a:rPr lang="ru" b="1"/>
              <a:t>Label</a:t>
            </a:r>
            <a:r>
              <a:rPr lang="ru"/>
              <a:t> на нашей обложке.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Cover</a:t>
            </a:r>
            <a:r>
              <a:rPr lang="ru"/>
              <a:t> позволяет взаимодействовать с самим приложением.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качестве примера рассмотрим приложение-диктофон. </a:t>
            </a:r>
            <a:r>
              <a:rPr lang="ru" b="1"/>
              <a:t>Cover</a:t>
            </a:r>
            <a:r>
              <a:rPr lang="ru"/>
              <a:t> здесь будет позволять запускать и останавливать запись.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Для записи речи будет использоваться объект </a:t>
            </a:r>
            <a:r>
              <a:rPr lang="ru" b="1"/>
              <a:t>Recorder</a:t>
            </a:r>
            <a:r>
              <a:rPr lang="ru"/>
              <a:t>, созданный нами.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Он имеет методы для запуска и остановки записи, а также метод для определения текущего состояния: “Record” – запущена запись, “Stop” – запись не запущена/остановлена.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Создаем объект </a:t>
            </a:r>
            <a:r>
              <a:rPr lang="ru" b="1"/>
              <a:t>Recorder</a:t>
            </a:r>
            <a:r>
              <a:rPr lang="ru"/>
              <a:t> внутри </a:t>
            </a:r>
            <a:r>
              <a:rPr lang="ru" b="1"/>
              <a:t>ApplicationWindow</a:t>
            </a:r>
            <a:r>
              <a:rPr lang="ru"/>
              <a:t>. Таким образом </a:t>
            </a:r>
            <a:r>
              <a:rPr lang="ru" b="1"/>
              <a:t>id</a:t>
            </a:r>
            <a:r>
              <a:rPr lang="ru"/>
              <a:t> объекта будет доступен везде в приложении, в том числе и на странице </a:t>
            </a:r>
            <a:r>
              <a:rPr lang="ru" b="1"/>
              <a:t>CoverPage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Это необходимо, чтобы иметь возможность использовать </a:t>
            </a:r>
            <a:r>
              <a:rPr lang="ru" b="1"/>
              <a:t>Recorder</a:t>
            </a:r>
            <a:r>
              <a:rPr lang="ru"/>
              <a:t> в </a:t>
            </a:r>
            <a:r>
              <a:rPr lang="ru" b="1"/>
              <a:t>Cover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 слайде видно, что на </a:t>
            </a:r>
            <a:r>
              <a:rPr lang="ru" b="1"/>
              <a:t>Cover</a:t>
            </a:r>
            <a:r>
              <a:rPr lang="ru"/>
              <a:t> создается один </a:t>
            </a:r>
            <a:r>
              <a:rPr lang="ru" b="1"/>
              <a:t>CoverAction</a:t>
            </a:r>
            <a:r>
              <a:rPr lang="ru"/>
              <a:t>, иконка которого будет зависеть от состояния объекта </a:t>
            </a:r>
            <a:r>
              <a:rPr lang="ru" b="1"/>
              <a:t>Recorder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От состояния </a:t>
            </a:r>
            <a:r>
              <a:rPr lang="ru" b="1"/>
              <a:t>Recorder</a:t>
            </a:r>
            <a:r>
              <a:rPr lang="ru"/>
              <a:t> зависит и действие, выполняемое по клику на кнопку на обложке.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Если </a:t>
            </a:r>
            <a:r>
              <a:rPr lang="ru" b="1"/>
              <a:t>Recorder</a:t>
            </a:r>
            <a:r>
              <a:rPr lang="ru"/>
              <a:t> уже выполняет запись, то обложка будет отображать кнопку с иконкой “Cancel” и по клику на кнопку запись будет остановлена.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Если </a:t>
            </a:r>
            <a:r>
              <a:rPr lang="ru" b="1">
                <a:solidFill>
                  <a:schemeClr val="dk1"/>
                </a:solidFill>
              </a:rPr>
              <a:t>Recorder</a:t>
            </a:r>
            <a:r>
              <a:rPr lang="ru">
                <a:solidFill>
                  <a:schemeClr val="dk1"/>
                </a:solidFill>
              </a:rPr>
              <a:t> не выполняет запись, то обложка будет отображать кнопку с иконкой “New” и по клику на кнопку запись будет запущена.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Также от текущего состояния объекта </a:t>
            </a:r>
            <a:r>
              <a:rPr lang="ru" b="1">
                <a:solidFill>
                  <a:schemeClr val="dk1"/>
                </a:solidFill>
              </a:rPr>
              <a:t>Recorder</a:t>
            </a:r>
            <a:r>
              <a:rPr lang="ru">
                <a:solidFill>
                  <a:schemeClr val="dk1"/>
                </a:solidFill>
              </a:rPr>
              <a:t> зависит и текст, отображаемый на обложке компонентом </a:t>
            </a:r>
            <a:r>
              <a:rPr lang="ru" b="1">
                <a:solidFill>
                  <a:schemeClr val="dk1"/>
                </a:solidFill>
              </a:rPr>
              <a:t>Label</a:t>
            </a:r>
            <a:r>
              <a:rPr lang="ru">
                <a:solidFill>
                  <a:schemeClr val="dk1"/>
                </a:solidFill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Теперь можно запустить запись, используя кнопку на </a:t>
            </a:r>
            <a:r>
              <a:rPr lang="ru" b="1">
                <a:solidFill>
                  <a:schemeClr val="dk1"/>
                </a:solidFill>
              </a:rPr>
              <a:t>Cover</a:t>
            </a:r>
            <a:r>
              <a:rPr lang="ru">
                <a:solidFill>
                  <a:schemeClr val="dk1"/>
                </a:solidFill>
              </a:rPr>
              <a:t>, запись будет запущена, если запустить приложение, то это можно увидеть по изменяющемуся времени на таймере, а также по тому, что кнопка “Запись” (с красным кружком) в приложении неактивна, а кнопка “Стоп” (с квадратом) активна.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title - отображаемый заголовок. description - дополнительное описание для страницы. leftMargin и rightMargin задают отступы слева и справа соответственно. extraContent позволяет разместить дополнительные объекты в пространстве заголовка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Данная страница отображает две метки и заголовок. свойство allowedOrientation принимает Oriantation.All, что позволяет отображать страницу во всех доступных ориентациях. Внутри Page определена колонка Column, растягивающаяся по размеру экрана. Заголовок страницы помещается внутрь колонки, это позволяет отображать заголовок и элементы последовательно друг за другом без перекрытия.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 представляет собой объект для управления навигацией приложения. Всего существует один экземпляр данного объекта и он доступен из любой страницы приложения.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 обладает некоторыми свойствами для определения текущего состояния. Они включают в себя свойства для определения текущей страницы, глубины стека и индикатора переключения текущей страницы.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Метод clear() удалает все стреницы со стека. completeAnimation() немедленно завершает все осуществляющиеся анимации.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 find() ищет первую подходящую страницу начиная от вершины стека и возвращает её. В качестве параметра методу передаётся функция, принимающая страницу как параметр. Эта функция должна возвращать true, если страница из параметра является подходящей.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Методы navigateBack() и navigateForward() используются для навигации вниз и вверх по стеку, в качестве параметра принимают значения PageStackAction.Animated или PageStackAction.Immediate для навигации с анимацией или мгновенной соответственно.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nextPage() возвращает страницу, идущую после переданной в качестве параметра.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previousPage() возвращает страницу, идущую перед переданной в качестве параметра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push() помещает переданную страницу на вершину стека. Первый параметр - страницу, которую необходимо поместить на стек. Второй - параметры страницы, здесь можно указать значения свойств отображаемой страницы, передав объект. Третий параметр - тип отображения </a:t>
            </a:r>
            <a:r>
              <a:rPr lang="ru">
                <a:solidFill>
                  <a:schemeClr val="dk1"/>
                </a:solidFill>
              </a:rPr>
              <a:t>PageStackAction.Animated или PageStackAction.Immediate.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pop() удалает страницу с вершины стека, если вызван без параметров. Можно указать какую-либо страницу, чтобы удалить страницы, находящиеся выше неё на стеке. Если страница единственная, то метод не будет иметь эффекта. В качестве второго параметра передаётся </a:t>
            </a:r>
            <a:r>
              <a:rPr lang="ru">
                <a:solidFill>
                  <a:schemeClr val="dk1"/>
                </a:solidFill>
              </a:rPr>
              <a:t>PageStackAction.Animated или PageStackAction.Immediate. Метод возвращает страницу, которая была на вершине стека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replace() заменяет страницу с вершины стека на переданную страницу. Второй и третий параметры аналогичны параметрам метода push().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replaceAbove() заменяет страницу, переданную в качестве existingPage и все, что находятся выше неё на стеке, на страницу, переданную в качестве второго параметра. Третий и четвёртый параметры аналогичны второму и третьему метода push()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pushAttached() прикрепляет переданную страницу к странице на вершине стека. Новая страница будет сверху текущей, но не отобразится сразу. Прикреплённую страницу можно отобразить навигацией вперёд. У каждой страницы может быть только одна прикреплённая. Когда страницу удалают из стека, то её прикреплённая страница тоже удаляется.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popAttached() удаляет верхнюю прикреплённую страницу, если не указана страница. Если первым параметром передать страницу, то её прикреплённая страница будет удалена со стека. Вторым параметром передаётся PageStackAction.Animated или PageStackAction.Immediate.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Средства организации интерфейса мобильных приложений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PageStack. Пример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5207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00080"/>
                </a:solidFill>
              </a:rPr>
              <a:t>Page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rgbClr val="800000"/>
                </a:solidFill>
              </a:rPr>
              <a:t>allowedOrientations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Orientation</a:t>
            </a:r>
            <a:r>
              <a:rPr lang="ru">
                <a:solidFill>
                  <a:schemeClr val="dk1"/>
                </a:solidFill>
              </a:rPr>
              <a:t>.All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rgbClr val="800080"/>
                </a:solidFill>
              </a:rPr>
              <a:t>Column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anchors.fill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anchors.margins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spacing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PageHeader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title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"Первая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страница"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Button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text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"push()"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onClicked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000080"/>
                </a:solidFill>
              </a:rPr>
              <a:t>pageStack</a:t>
            </a:r>
            <a:r>
              <a:rPr lang="ru">
                <a:solidFill>
                  <a:schemeClr val="dk1"/>
                </a:solidFill>
              </a:rPr>
              <a:t>.push(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                </a:t>
            </a:r>
            <a:r>
              <a:rPr lang="ru" i="1">
                <a:solidFill>
                  <a:srgbClr val="0055AF"/>
                </a:solidFill>
              </a:rPr>
              <a:t>Qt</a:t>
            </a:r>
            <a:r>
              <a:rPr lang="ru">
                <a:solidFill>
                  <a:schemeClr val="dk1"/>
                </a:solidFill>
              </a:rPr>
              <a:t>.resolvedUrl(</a:t>
            </a:r>
            <a:r>
              <a:rPr lang="ru">
                <a:solidFill>
                  <a:srgbClr val="008000"/>
                </a:solidFill>
              </a:rPr>
              <a:t>"SecondPage.qml"</a:t>
            </a:r>
            <a:r>
              <a:rPr lang="ru">
                <a:solidFill>
                  <a:schemeClr val="dk1"/>
                </a:solidFill>
              </a:rPr>
              <a:t>))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10</a:t>
            </a:fld>
            <a:endParaRPr lang="ru"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98" y="1536625"/>
            <a:ext cx="1831674" cy="32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624" y="1536612"/>
            <a:ext cx="1831674" cy="32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6285600" y="2955375"/>
            <a:ext cx="1093500" cy="4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PageStack. Пример прикреплённой страницы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800080"/>
                </a:solidFill>
              </a:rPr>
              <a:t>Page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rgbClr val="800000"/>
                </a:solidFill>
              </a:rPr>
              <a:t>allowedOrientations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Orientation</a:t>
            </a:r>
            <a:r>
              <a:rPr lang="ru">
                <a:solidFill>
                  <a:schemeClr val="dk1"/>
                </a:solidFill>
              </a:rPr>
              <a:t>.All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rgbClr val="800080"/>
                </a:solidFill>
              </a:rPr>
              <a:t>Column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anchors.fill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anchors.margins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spacing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PageHeader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title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"Первая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страница"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Button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text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"pushAttached()"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onClicked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000080"/>
                </a:solidFill>
              </a:rPr>
              <a:t>pageStack</a:t>
            </a:r>
            <a:r>
              <a:rPr lang="ru">
                <a:solidFill>
                  <a:schemeClr val="dk1"/>
                </a:solidFill>
              </a:rPr>
              <a:t>.pushAttached(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                </a:t>
            </a:r>
            <a:r>
              <a:rPr lang="ru" i="1">
                <a:solidFill>
                  <a:srgbClr val="0055AF"/>
                </a:solidFill>
              </a:rPr>
              <a:t>Qt</a:t>
            </a:r>
            <a:r>
              <a:rPr lang="ru">
                <a:solidFill>
                  <a:schemeClr val="dk1"/>
                </a:solidFill>
              </a:rPr>
              <a:t>.resolvedUrl(</a:t>
            </a:r>
            <a:r>
              <a:rPr lang="ru">
                <a:solidFill>
                  <a:srgbClr val="008000"/>
                </a:solidFill>
              </a:rPr>
              <a:t>"SecondPage.qml"</a:t>
            </a:r>
            <a:r>
              <a:rPr lang="ru">
                <a:solidFill>
                  <a:schemeClr val="dk1"/>
                </a:solidFill>
              </a:rPr>
              <a:t>))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11</a:t>
            </a:fld>
            <a:endParaRPr lang="ru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93" y="1536625"/>
            <a:ext cx="1831674" cy="32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618" y="1536625"/>
            <a:ext cx="1831674" cy="325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Диалоги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51858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800080"/>
                </a:solidFill>
              </a:rPr>
              <a:t>Dialog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</a:t>
            </a:r>
            <a:r>
              <a:rPr lang="ru">
                <a:solidFill>
                  <a:srgbClr val="808000"/>
                </a:solidFill>
              </a:rPr>
              <a:t>property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8000"/>
                </a:solidFill>
              </a:rPr>
              <a:t>alias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00"/>
                </a:solidFill>
              </a:rPr>
              <a:t>firstTextFieldValue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firstTextField</a:t>
            </a:r>
            <a:r>
              <a:rPr lang="ru">
                <a:solidFill>
                  <a:schemeClr val="dk1"/>
                </a:solidFill>
              </a:rPr>
              <a:t>.text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</a:t>
            </a:r>
            <a:r>
              <a:rPr lang="ru">
                <a:solidFill>
                  <a:srgbClr val="808000"/>
                </a:solidFill>
              </a:rPr>
              <a:t>property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8000"/>
                </a:solidFill>
              </a:rPr>
              <a:t>alias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00"/>
                </a:solidFill>
              </a:rPr>
              <a:t>secondTextFieldValue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secondTextField</a:t>
            </a:r>
            <a:r>
              <a:rPr lang="ru">
                <a:solidFill>
                  <a:schemeClr val="dk1"/>
                </a:solidFill>
              </a:rPr>
              <a:t>.text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</a:t>
            </a:r>
            <a:r>
              <a:rPr lang="ru">
                <a:solidFill>
                  <a:srgbClr val="800080"/>
                </a:solidFill>
              </a:rPr>
              <a:t>Column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rgbClr val="800000"/>
                </a:solidFill>
              </a:rPr>
              <a:t>width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parent</a:t>
            </a:r>
            <a:r>
              <a:rPr lang="ru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rgbClr val="800000"/>
                </a:solidFill>
              </a:rPr>
              <a:t>spacing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rgbClr val="800080"/>
                </a:solidFill>
              </a:rPr>
              <a:t>DialogHeader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rgbClr val="800080"/>
                </a:solidFill>
              </a:rPr>
              <a:t>TextField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</a:t>
            </a:r>
            <a:r>
              <a:rPr lang="ru">
                <a:solidFill>
                  <a:srgbClr val="800000"/>
                </a:solidFill>
              </a:rPr>
              <a:t>id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firstTextField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</a:t>
            </a:r>
            <a:r>
              <a:rPr lang="ru">
                <a:solidFill>
                  <a:srgbClr val="800000"/>
                </a:solidFill>
              </a:rPr>
              <a:t>width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parent</a:t>
            </a:r>
            <a:r>
              <a:rPr lang="ru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rgbClr val="800080"/>
                </a:solidFill>
              </a:rPr>
              <a:t>TextField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</a:t>
            </a:r>
            <a:r>
              <a:rPr lang="ru">
                <a:solidFill>
                  <a:srgbClr val="800000"/>
                </a:solidFill>
              </a:rPr>
              <a:t>id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secondTextField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    </a:t>
            </a:r>
            <a:r>
              <a:rPr lang="ru">
                <a:solidFill>
                  <a:srgbClr val="800000"/>
                </a:solidFill>
              </a:rPr>
              <a:t>width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parent</a:t>
            </a:r>
            <a:r>
              <a:rPr lang="ru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12</a:t>
            </a:fld>
            <a:endParaRPr lang="ru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23" y="1536624"/>
            <a:ext cx="2562276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Диалоги. Инициализация и обработка результата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80"/>
                </a:solidFill>
              </a:rPr>
              <a:t>Button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text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"Открыть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диалог"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onClicked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8000"/>
                </a:solidFill>
              </a:rPr>
              <a:t>var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rgbClr val="2985C7"/>
                </a:solidFill>
              </a:rPr>
              <a:t>dialog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=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rgbClr val="000080"/>
                </a:solidFill>
              </a:rPr>
              <a:t>pageStack</a:t>
            </a:r>
            <a:r>
              <a:rPr lang="ru" sz="1400">
                <a:solidFill>
                  <a:schemeClr val="dk1"/>
                </a:solidFill>
              </a:rPr>
              <a:t>.push(</a:t>
            </a:r>
            <a:r>
              <a:rPr lang="ru" sz="1400" i="1">
                <a:solidFill>
                  <a:srgbClr val="0055AF"/>
                </a:solidFill>
              </a:rPr>
              <a:t>Qt</a:t>
            </a:r>
            <a:r>
              <a:rPr lang="ru" sz="1400">
                <a:solidFill>
                  <a:schemeClr val="dk1"/>
                </a:solidFill>
              </a:rPr>
              <a:t>.resolvedUrl(</a:t>
            </a:r>
            <a:r>
              <a:rPr lang="ru" sz="1400">
                <a:solidFill>
                  <a:srgbClr val="008000"/>
                </a:solidFill>
              </a:rPr>
              <a:t>"ExampleDialog.qml"</a:t>
            </a:r>
            <a:r>
              <a:rPr lang="ru" sz="1400">
                <a:solidFill>
                  <a:schemeClr val="dk1"/>
                </a:solidFill>
              </a:rPr>
              <a:t>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chemeClr val="dk1"/>
                </a:solidFill>
              </a:rPr>
              <a:t>{firstTextFieldValue: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2,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secondTextFieldValue: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3});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 i="1">
                <a:solidFill>
                  <a:srgbClr val="2985C7"/>
                </a:solidFill>
              </a:rPr>
              <a:t>dialog</a:t>
            </a:r>
            <a:r>
              <a:rPr lang="ru" sz="1400">
                <a:solidFill>
                  <a:schemeClr val="dk1"/>
                </a:solidFill>
              </a:rPr>
              <a:t>.accepted.connect(</a:t>
            </a:r>
            <a:r>
              <a:rPr lang="ru" sz="1400">
                <a:solidFill>
                  <a:srgbClr val="808000"/>
                </a:solidFill>
              </a:rPr>
              <a:t>function</a:t>
            </a:r>
            <a:r>
              <a:rPr lang="ru" sz="1400">
                <a:solidFill>
                  <a:schemeClr val="dk1"/>
                </a:solidFill>
              </a:rPr>
              <a:t>()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 i="1">
                <a:solidFill>
                  <a:srgbClr val="0055AF"/>
                </a:solidFill>
              </a:rPr>
              <a:t>console</a:t>
            </a:r>
            <a:r>
              <a:rPr lang="ru" sz="1400">
                <a:solidFill>
                  <a:schemeClr val="dk1"/>
                </a:solidFill>
              </a:rPr>
              <a:t>.log(parseInt(</a:t>
            </a:r>
            <a:r>
              <a:rPr lang="ru" sz="1400" i="1">
                <a:solidFill>
                  <a:srgbClr val="2985C7"/>
                </a:solidFill>
              </a:rPr>
              <a:t>dialog</a:t>
            </a:r>
            <a:r>
              <a:rPr lang="ru" sz="1400">
                <a:solidFill>
                  <a:schemeClr val="dk1"/>
                </a:solidFill>
              </a:rPr>
              <a:t>.firstTextFieldValue)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+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parseInt(</a:t>
            </a:r>
            <a:r>
              <a:rPr lang="ru" sz="1400" i="1">
                <a:solidFill>
                  <a:srgbClr val="2985C7"/>
                </a:solidFill>
              </a:rPr>
              <a:t>dialog</a:t>
            </a:r>
            <a:r>
              <a:rPr lang="ru" sz="1400">
                <a:solidFill>
                  <a:schemeClr val="dk1"/>
                </a:solidFill>
              </a:rPr>
              <a:t>.secondTextFieldValue));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08000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13</a:t>
            </a:fld>
            <a:endParaRPr lang="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DialogHeader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defaultAcceptText:</a:t>
            </a:r>
            <a:r>
              <a:rPr lang="ru"/>
              <a:t> string – текст кнопки принятия результата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defaultCancelText:</a:t>
            </a:r>
            <a:r>
              <a:rPr lang="ru"/>
              <a:t> string – текст кнопки отмены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dialog:</a:t>
            </a:r>
            <a:r>
              <a:rPr lang="ru"/>
              <a:t> Item – диалог, к которому относится заголовок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extraContent:</a:t>
            </a:r>
            <a:r>
              <a:rPr lang="ru"/>
              <a:t> Item – контейнер, содержащий внутреннее пространство заголовка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leftMargin:</a:t>
            </a:r>
            <a:r>
              <a:rPr lang="ru"/>
              <a:t> real – отступ слева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reserveExtraContent:</a:t>
            </a:r>
            <a:r>
              <a:rPr lang="ru"/>
              <a:t> bool – true, если требуется зарезервировать пространство под содержимое extraContent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rightMargin:</a:t>
            </a:r>
            <a:r>
              <a:rPr lang="ru"/>
              <a:t> real – отступ справа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spacing:</a:t>
            </a:r>
            <a:r>
              <a:rPr lang="ru"/>
              <a:t> real – отступ снизу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title:</a:t>
            </a:r>
            <a:r>
              <a:rPr lang="ru"/>
              <a:t> string – текст заголовка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14</a:t>
            </a:fld>
            <a:endParaRPr lang="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DatePickerDialog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DatePickerDialog представляет собой готовый диалог для выбора даты.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date:</a:t>
            </a:r>
            <a:r>
              <a:rPr lang="ru"/>
              <a:t> date – выбранная дата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dateText:</a:t>
            </a:r>
            <a:r>
              <a:rPr lang="ru"/>
              <a:t> string – текст выбранной даты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day:</a:t>
            </a:r>
            <a:r>
              <a:rPr lang="ru"/>
              <a:t> int – день выбранной даты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month:</a:t>
            </a:r>
            <a:r>
              <a:rPr lang="ru"/>
              <a:t> int – месяц выбранной даты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year:</a:t>
            </a:r>
            <a:r>
              <a:rPr lang="ru"/>
              <a:t> int – год выбранной даты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15</a:t>
            </a:fld>
            <a:endParaRPr lang="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DatePickerDialog. Пример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53739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808000"/>
                </a:solidFill>
              </a:rPr>
              <a:t>var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2985C7"/>
                </a:solidFill>
              </a:rPr>
              <a:t>dialog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=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000080"/>
                </a:solidFill>
              </a:rPr>
              <a:t>pageStack</a:t>
            </a:r>
            <a:r>
              <a:rPr lang="ru">
                <a:solidFill>
                  <a:schemeClr val="dk1"/>
                </a:solidFill>
              </a:rPr>
              <a:t>.push(</a:t>
            </a:r>
            <a:r>
              <a:rPr lang="ru">
                <a:solidFill>
                  <a:srgbClr val="008000"/>
                </a:solidFill>
              </a:rPr>
              <a:t>"Sailfish.Silica.DatePickerDialog"</a:t>
            </a:r>
            <a:r>
              <a:rPr lang="ru">
                <a:solidFill>
                  <a:schemeClr val="dk1"/>
                </a:solidFill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chemeClr val="dk1"/>
                </a:solidFill>
              </a:rPr>
              <a:t>{date: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8000"/>
                </a:solidFill>
              </a:rPr>
              <a:t>new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0055AF"/>
                </a:solidFill>
              </a:rPr>
              <a:t>Date</a:t>
            </a:r>
            <a:r>
              <a:rPr lang="ru">
                <a:solidFill>
                  <a:schemeClr val="dk1"/>
                </a:solidFill>
              </a:rPr>
              <a:t>(2017,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0,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1)});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i="1">
                <a:solidFill>
                  <a:srgbClr val="2985C7"/>
                </a:solidFill>
              </a:rPr>
              <a:t>dialog</a:t>
            </a:r>
            <a:r>
              <a:rPr lang="ru">
                <a:solidFill>
                  <a:schemeClr val="dk1"/>
                </a:solidFill>
              </a:rPr>
              <a:t>.accepted.connect(</a:t>
            </a:r>
            <a:r>
              <a:rPr lang="ru">
                <a:solidFill>
                  <a:srgbClr val="808000"/>
                </a:solidFill>
              </a:rPr>
              <a:t>function</a:t>
            </a:r>
            <a:r>
              <a:rPr lang="ru">
                <a:solidFill>
                  <a:schemeClr val="dk1"/>
                </a:solidFill>
              </a:rPr>
              <a:t>()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 i="1">
                <a:solidFill>
                  <a:srgbClr val="0055AF"/>
                </a:solidFill>
              </a:rPr>
              <a:t>console</a:t>
            </a:r>
            <a:r>
              <a:rPr lang="ru">
                <a:solidFill>
                  <a:schemeClr val="dk1"/>
                </a:solidFill>
              </a:rPr>
              <a:t>.log(</a:t>
            </a:r>
            <a:r>
              <a:rPr lang="ru" i="1">
                <a:solidFill>
                  <a:srgbClr val="2985C7"/>
                </a:solidFill>
              </a:rPr>
              <a:t>dialog</a:t>
            </a:r>
            <a:r>
              <a:rPr lang="ru">
                <a:solidFill>
                  <a:schemeClr val="dk1"/>
                </a:solidFill>
              </a:rPr>
              <a:t>.date);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});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16</a:t>
            </a:fld>
            <a:endParaRPr lang="ru"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5685600" y="1536625"/>
            <a:ext cx="31467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995" y="1536625"/>
            <a:ext cx="2562300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TimePickerDialog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TimePickerDialog представляет собой готовый диалог для выбора времени.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hour:</a:t>
            </a:r>
            <a:r>
              <a:rPr lang="ru"/>
              <a:t> int – час выбранного времени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hourMode:</a:t>
            </a:r>
            <a:r>
              <a:rPr lang="ru"/>
              <a:t> enumeration – 24/12-часовой формат времени</a:t>
            </a:r>
          </a:p>
          <a:p>
            <a:pPr marL="914400" lvl="1" indent="-228600" rtl="0">
              <a:spcBef>
                <a:spcPts val="0"/>
              </a:spcBef>
            </a:pPr>
            <a:r>
              <a:rPr lang="ru" b="1"/>
              <a:t>DateTime.DefaultHours </a:t>
            </a:r>
            <a:r>
              <a:rPr lang="ru"/>
              <a:t>– формат в зависимости от настроек устройства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ru" b="1"/>
              <a:t>DateTime.TwentyFourHours </a:t>
            </a:r>
            <a:r>
              <a:rPr lang="ru"/>
              <a:t>– 24-часовой формат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ru" b="1"/>
              <a:t>DateTime.TwelveHours </a:t>
            </a:r>
            <a:r>
              <a:rPr lang="ru"/>
              <a:t>– 12-часовой формат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minute:</a:t>
            </a:r>
            <a:r>
              <a:rPr lang="ru"/>
              <a:t> int – минута выбранного времени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time:</a:t>
            </a:r>
            <a:r>
              <a:rPr lang="ru"/>
              <a:t> date – выбранное время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timeText:</a:t>
            </a:r>
            <a:r>
              <a:rPr lang="ru"/>
              <a:t> string – текст выбранного времени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 rtl="0">
                <a:spcBef>
                  <a:spcPts val="0"/>
                </a:spcBef>
                <a:buNone/>
              </a:pPr>
              <a:t>17</a:t>
            </a:fld>
            <a:endParaRPr lang="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TimePickerDialog. Пример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53739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08000"/>
                </a:solidFill>
              </a:rPr>
              <a:t>var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2985C7"/>
                </a:solidFill>
              </a:rPr>
              <a:t>dialog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=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rgbClr val="000080"/>
                </a:solidFill>
              </a:rPr>
              <a:t>pageStack</a:t>
            </a:r>
            <a:r>
              <a:rPr lang="ru">
                <a:solidFill>
                  <a:schemeClr val="dk1"/>
                </a:solidFill>
              </a:rPr>
              <a:t>.push(</a:t>
            </a:r>
            <a:r>
              <a:rPr lang="ru">
                <a:solidFill>
                  <a:srgbClr val="008000"/>
                </a:solidFill>
              </a:rPr>
              <a:t>"Sailfish.Silica.TimePickerDialog"</a:t>
            </a:r>
            <a:r>
              <a:rPr lang="ru">
                <a:solidFill>
                  <a:schemeClr val="dk1"/>
                </a:solidFill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chemeClr val="dk1"/>
                </a:solidFill>
              </a:rPr>
              <a:t>{hour: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13,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minute: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42});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rgbClr val="2985C7"/>
                </a:solidFill>
              </a:rPr>
              <a:t>dialog</a:t>
            </a:r>
            <a:r>
              <a:rPr lang="ru">
                <a:solidFill>
                  <a:schemeClr val="dk1"/>
                </a:solidFill>
              </a:rPr>
              <a:t>.accepted.connect(</a:t>
            </a:r>
            <a:r>
              <a:rPr lang="ru">
                <a:solidFill>
                  <a:srgbClr val="808000"/>
                </a:solidFill>
              </a:rPr>
              <a:t>function</a:t>
            </a:r>
            <a:r>
              <a:rPr lang="ru">
                <a:solidFill>
                  <a:schemeClr val="dk1"/>
                </a:solidFill>
              </a:rPr>
              <a:t>()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 i="1">
                <a:solidFill>
                  <a:srgbClr val="0055AF"/>
                </a:solidFill>
              </a:rPr>
              <a:t>console</a:t>
            </a:r>
            <a:r>
              <a:rPr lang="ru">
                <a:solidFill>
                  <a:schemeClr val="dk1"/>
                </a:solidFill>
              </a:rPr>
              <a:t>.log(</a:t>
            </a:r>
            <a:r>
              <a:rPr lang="ru" i="1">
                <a:solidFill>
                  <a:srgbClr val="2985C7"/>
                </a:solidFill>
              </a:rPr>
              <a:t>dialog</a:t>
            </a:r>
            <a:r>
              <a:rPr lang="ru">
                <a:solidFill>
                  <a:schemeClr val="dk1"/>
                </a:solidFill>
              </a:rPr>
              <a:t>.time);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00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 rtl="0">
                <a:spcBef>
                  <a:spcPts val="0"/>
                </a:spcBef>
                <a:buNone/>
              </a:pPr>
              <a:t>18</a:t>
            </a:fld>
            <a:endParaRPr lang="ru"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5685600" y="1536625"/>
            <a:ext cx="31467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995" y="1536625"/>
            <a:ext cx="2562300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Виды и контейнеры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0458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SilicaFlickable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SilicaListView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SilicaGridView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SilicaWebView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SlideshowView</a:t>
            </a:r>
            <a:r>
              <a:rPr lang="ru"/>
              <a:t>.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19</a:t>
            </a:fld>
            <a:endParaRPr lang="ru"/>
          </a:p>
        </p:txBody>
      </p:sp>
      <p:pic>
        <p:nvPicPr>
          <p:cNvPr id="196" name="Shape 196" descr="SailfishOS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461" y="3844224"/>
            <a:ext cx="3162837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Страницы и диалоги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2603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Page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PageStack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Dialog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DatePickerDialog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TimePickerDialog</a:t>
            </a:r>
            <a:r>
              <a:rPr lang="ru"/>
              <a:t>.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</a:t>
            </a:fld>
            <a:endParaRPr lang="ru"/>
          </a:p>
        </p:txBody>
      </p:sp>
      <p:pic>
        <p:nvPicPr>
          <p:cNvPr id="63" name="Shape 63" descr="SailfishOS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461" y="3844224"/>
            <a:ext cx="3162837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533075" y="2203700"/>
            <a:ext cx="3772500" cy="40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800080"/>
                </a:solidFill>
              </a:rPr>
              <a:t>Page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</a:t>
            </a:r>
            <a:r>
              <a:rPr lang="ru" sz="1700">
                <a:solidFill>
                  <a:srgbClr val="800080"/>
                </a:solidFill>
              </a:rPr>
              <a:t>SilicaFlickable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</a:t>
            </a:r>
            <a:r>
              <a:rPr lang="ru" sz="1700">
                <a:solidFill>
                  <a:srgbClr val="800000"/>
                </a:solidFill>
              </a:rPr>
              <a:t>anchors.fill</a:t>
            </a:r>
            <a:r>
              <a:rPr lang="ru" sz="1700">
                <a:solidFill>
                  <a:schemeClr val="dk1"/>
                </a:solidFill>
              </a:rPr>
              <a:t>: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 i="1">
                <a:solidFill>
                  <a:schemeClr val="dk1"/>
                </a:solidFill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</a:t>
            </a:r>
            <a:r>
              <a:rPr lang="ru" sz="1700">
                <a:solidFill>
                  <a:srgbClr val="800080"/>
                </a:solidFill>
              </a:rPr>
              <a:t>PullDownMenu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    </a:t>
            </a:r>
            <a:r>
              <a:rPr lang="ru" sz="1700">
                <a:solidFill>
                  <a:srgbClr val="800080"/>
                </a:solidFill>
              </a:rPr>
              <a:t>MenuItem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chemeClr val="dk1"/>
                </a:solidFill>
              </a:rPr>
              <a:t>{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rgbClr val="800000"/>
                </a:solidFill>
              </a:rPr>
              <a:t>text</a:t>
            </a:r>
            <a:r>
              <a:rPr lang="ru" sz="1700">
                <a:solidFill>
                  <a:schemeClr val="dk1"/>
                </a:solidFill>
              </a:rPr>
              <a:t>: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rgbClr val="008000"/>
                </a:solidFill>
              </a:rPr>
              <a:t>"Menu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rgbClr val="008000"/>
                </a:solidFill>
              </a:rPr>
              <a:t>1"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</a:t>
            </a:r>
            <a:r>
              <a:rPr lang="ru" sz="17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</a:t>
            </a:r>
            <a:r>
              <a:rPr lang="ru" sz="1700">
                <a:solidFill>
                  <a:srgbClr val="800080"/>
                </a:solidFill>
              </a:rPr>
              <a:t>Text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    </a:t>
            </a:r>
            <a:r>
              <a:rPr lang="ru" sz="1700">
                <a:solidFill>
                  <a:srgbClr val="800000"/>
                </a:solidFill>
              </a:rPr>
              <a:t>text</a:t>
            </a:r>
            <a:r>
              <a:rPr lang="ru" sz="1700">
                <a:solidFill>
                  <a:schemeClr val="dk1"/>
                </a:solidFill>
              </a:rPr>
              <a:t>: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rgbClr val="008000"/>
                </a:solidFill>
              </a:rPr>
              <a:t>"Hello,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rgbClr val="008000"/>
                </a:solidFill>
              </a:rPr>
              <a:t>Sailor!"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    </a:t>
            </a:r>
            <a:r>
              <a:rPr lang="ru" sz="1700">
                <a:solidFill>
                  <a:srgbClr val="800000"/>
                </a:solidFill>
              </a:rPr>
              <a:t>color</a:t>
            </a:r>
            <a:r>
              <a:rPr lang="ru" sz="1700">
                <a:solidFill>
                  <a:schemeClr val="dk1"/>
                </a:solidFill>
              </a:rPr>
              <a:t>: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>
                <a:solidFill>
                  <a:srgbClr val="800080"/>
                </a:solidFill>
              </a:rPr>
              <a:t>Theme</a:t>
            </a:r>
            <a:r>
              <a:rPr lang="ru" sz="1700">
                <a:solidFill>
                  <a:schemeClr val="dk1"/>
                </a:solidFill>
              </a:rPr>
              <a:t>.primaryColor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    </a:t>
            </a:r>
            <a:r>
              <a:rPr lang="ru" sz="1700">
                <a:solidFill>
                  <a:srgbClr val="800000"/>
                </a:solidFill>
              </a:rPr>
              <a:t>anchors.centerIn</a:t>
            </a:r>
            <a:r>
              <a:rPr lang="ru" sz="1700">
                <a:solidFill>
                  <a:schemeClr val="dk1"/>
                </a:solidFill>
              </a:rPr>
              <a:t>:</a:t>
            </a:r>
            <a:r>
              <a:rPr lang="ru" sz="1700">
                <a:solidFill>
                  <a:srgbClr val="C0C0C0"/>
                </a:solidFill>
              </a:rPr>
              <a:t> </a:t>
            </a:r>
            <a:r>
              <a:rPr lang="ru" sz="1700" i="1">
                <a:solidFill>
                  <a:schemeClr val="dk1"/>
                </a:solidFill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    </a:t>
            </a:r>
            <a:r>
              <a:rPr lang="ru" sz="17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rgbClr val="C0C0C0"/>
                </a:solidFill>
              </a:rPr>
              <a:t>    </a:t>
            </a:r>
            <a:r>
              <a:rPr lang="ru" sz="17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7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SilicaFlickable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356876"/>
            <a:ext cx="8520600" cy="7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pullDownMenu</a:t>
            </a:r>
            <a:r>
              <a:rPr lang="ru"/>
              <a:t>: Item – добавляет вытягиваемое сверху меню;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pushUpMenu</a:t>
            </a:r>
            <a:r>
              <a:rPr lang="ru"/>
              <a:t>: Item – добавляет вытягиваемое снизу меню.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20</a:t>
            </a:fld>
            <a:endParaRPr lang="ru"/>
          </a:p>
        </p:txBody>
      </p:sp>
      <p:pic>
        <p:nvPicPr>
          <p:cNvPr id="205" name="Shape 205" descr="flickable.png"/>
          <p:cNvPicPr preferRelativeResize="0"/>
          <p:nvPr/>
        </p:nvPicPr>
        <p:blipFill rotWithShape="1">
          <a:blip r:embed="rId3">
            <a:alphaModFix/>
          </a:blip>
          <a:srcRect b="22462"/>
          <a:stretch/>
        </p:blipFill>
        <p:spPr>
          <a:xfrm>
            <a:off x="5550149" y="2203700"/>
            <a:ext cx="2801399" cy="4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SilicaListView. Основные свойства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model</a:t>
            </a:r>
            <a:r>
              <a:rPr lang="ru"/>
              <a:t>: model – отображаемая модель данных;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delegate</a:t>
            </a:r>
            <a:r>
              <a:rPr lang="ru"/>
              <a:t>: Component – визуальное представление элемента списка;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header</a:t>
            </a:r>
            <a:r>
              <a:rPr lang="ru"/>
              <a:t>: Component  – заголовок списка;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section</a:t>
            </a:r>
            <a:r>
              <a:rPr lang="ru"/>
              <a:t> – группа свойств для настройки секций списка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ru" b="1"/>
              <a:t>section.property</a:t>
            </a:r>
            <a:r>
              <a:rPr lang="ru"/>
              <a:t>: string – имя свойства модели, содержащее информацию о секции;</a:t>
            </a:r>
          </a:p>
          <a:p>
            <a:pPr marL="914400" lvl="1" indent="-228600" rtl="0">
              <a:spcBef>
                <a:spcPts val="0"/>
              </a:spcBef>
            </a:pPr>
            <a:r>
              <a:rPr lang="ru" b="1"/>
              <a:t>section.delegate</a:t>
            </a:r>
            <a:r>
              <a:rPr lang="ru"/>
              <a:t>: Component – визуальное представление разделителя секции;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spacing</a:t>
            </a:r>
            <a:r>
              <a:rPr lang="ru"/>
              <a:t>: real – расстояние между элементами списка;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count</a:t>
            </a:r>
            <a:r>
              <a:rPr lang="ru"/>
              <a:t>: int – количество элементов в списке;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currentIndex</a:t>
            </a:r>
            <a:r>
              <a:rPr lang="ru"/>
              <a:t>: int – индекс текущего элемента в списке;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pullDownMenu</a:t>
            </a:r>
            <a:r>
              <a:rPr lang="ru"/>
              <a:t>: Item – добавляет вытягиваемое сверху меню;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pushUpMenu</a:t>
            </a:r>
            <a:r>
              <a:rPr lang="ru"/>
              <a:t>: Item – добавляет вытягиваемое снизу меню.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21</a:t>
            </a:fld>
            <a:endParaRPr lang="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SilicaListView. Пример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57575" y="1356875"/>
            <a:ext cx="45051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80"/>
                </a:solidFill>
              </a:rPr>
              <a:t>Page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ListModel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animalsModel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"Rat"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size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"Small"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"Cat"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size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"Medium"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"Rabbit"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size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"Medium"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"Elephant"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size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"Large"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SilicaListView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anchors.fill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model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animalsModel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header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PageHeader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title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"Animals"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section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property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'size'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delegate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SectionHeader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 </a:t>
            </a:r>
            <a:r>
              <a:rPr lang="ru" sz="1400">
                <a:solidFill>
                  <a:srgbClr val="800000"/>
                </a:solidFill>
              </a:rPr>
              <a:t>text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section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delegate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Text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 </a:t>
            </a:r>
            <a:r>
              <a:rPr lang="ru" sz="1400">
                <a:solidFill>
                  <a:srgbClr val="800000"/>
                </a:solidFill>
              </a:rPr>
              <a:t>text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name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22</a:t>
            </a:fld>
            <a:endParaRPr lang="ru"/>
          </a:p>
        </p:txBody>
      </p:sp>
      <p:pic>
        <p:nvPicPr>
          <p:cNvPr id="220" name="Shape 220" descr="list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005" y="1356875"/>
            <a:ext cx="3470443" cy="48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SilicaGridView. Основные свойства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model</a:t>
            </a:r>
            <a:r>
              <a:rPr lang="ru"/>
              <a:t>: model – отображаемая модель данных;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delegate</a:t>
            </a:r>
            <a:r>
              <a:rPr lang="ru"/>
              <a:t>: Component – визуальное представление элемента в сетке;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header</a:t>
            </a:r>
            <a:r>
              <a:rPr lang="ru"/>
              <a:t>: Component  – заголовок компонента;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cellHeight</a:t>
            </a:r>
            <a:r>
              <a:rPr lang="ru"/>
              <a:t>: real – высота ячеек в сетке;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cellWidth</a:t>
            </a:r>
            <a:r>
              <a:rPr lang="ru"/>
              <a:t>: real – ширина ячеек в сетке;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count</a:t>
            </a:r>
            <a:r>
              <a:rPr lang="ru"/>
              <a:t>: int – количество элементов в списке;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currentIndex</a:t>
            </a:r>
            <a:r>
              <a:rPr lang="ru"/>
              <a:t>: int – индекс текущего элемента в списке;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pullDownMenu</a:t>
            </a:r>
            <a:r>
              <a:rPr lang="ru"/>
              <a:t>: Item – добавляет вытягиваемое сверху меню;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pushUpMenu</a:t>
            </a:r>
            <a:r>
              <a:rPr lang="ru"/>
              <a:t>: Item – добавляет вытягиваемое снизу меню.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23</a:t>
            </a:fld>
            <a:endParaRPr lang="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SilicaGridView. Пример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84675" y="1356875"/>
            <a:ext cx="38466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800080"/>
                </a:solidFill>
              </a:rPr>
              <a:t>Page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ListModel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animalsModel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"Rat"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"Cat"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"Rabbit"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"Dog"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"Camelus"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ListElement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"Elephant"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SilicaGridView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anchors.fill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model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animalsModel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header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PageHeader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title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"Animals"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cellHeight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150; </a:t>
            </a:r>
            <a:r>
              <a:rPr lang="ru" sz="1400">
                <a:solidFill>
                  <a:srgbClr val="800000"/>
                </a:solidFill>
              </a:rPr>
              <a:t>cellWidth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150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delegate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Text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 </a:t>
            </a:r>
            <a:r>
              <a:rPr lang="ru" sz="1400">
                <a:solidFill>
                  <a:srgbClr val="800000"/>
                </a:solidFill>
              </a:rPr>
              <a:t>text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name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24</a:t>
            </a:fld>
            <a:endParaRPr lang="ru"/>
          </a:p>
        </p:txBody>
      </p:sp>
      <p:pic>
        <p:nvPicPr>
          <p:cNvPr id="235" name="Shape 235" descr="grid_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699" y="1618500"/>
            <a:ext cx="3570750" cy="433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SilicaWebView. Основные свойства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url</a:t>
            </a:r>
            <a:r>
              <a:rPr lang="ru"/>
              <a:t>: string – адрес веб страницы для загрузки или уже загруженной;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title</a:t>
            </a:r>
            <a:r>
              <a:rPr lang="ru"/>
              <a:t>: string – заголовок загруженной веб страницы;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loading</a:t>
            </a:r>
            <a:r>
              <a:rPr lang="ru"/>
              <a:t>: bool – происходит ли загрузка контента в данный момент;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loadProgress</a:t>
            </a:r>
            <a:r>
              <a:rPr lang="ru"/>
              <a:t>: int – текущий прогресс загрузки веб контента (0-100);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header</a:t>
            </a:r>
            <a:r>
              <a:rPr lang="ru"/>
              <a:t>: Component  – заголовок компонента;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pullDownMenu</a:t>
            </a:r>
            <a:r>
              <a:rPr lang="ru"/>
              <a:t>: Item – добавляет вытягиваемое сверху меню;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pushUpMenu</a:t>
            </a:r>
            <a:r>
              <a:rPr lang="ru"/>
              <a:t>: Item – добавляет вытягиваемое снизу меню.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25</a:t>
            </a:fld>
            <a:endParaRPr lang="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SilicaWebView. Пример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439625" y="1356875"/>
            <a:ext cx="39564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800080"/>
                </a:solidFill>
              </a:rPr>
              <a:t>Page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SilicaWebView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webView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anchors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top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  <a:r>
              <a:rPr lang="ru" sz="1400">
                <a:solidFill>
                  <a:schemeClr val="dk1"/>
                </a:solidFill>
              </a:rPr>
              <a:t>.top;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bottom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urlField</a:t>
            </a:r>
            <a:r>
              <a:rPr lang="ru" sz="1400">
                <a:solidFill>
                  <a:schemeClr val="dk1"/>
                </a:solidFill>
              </a:rPr>
              <a:t>.top;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left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  <a:r>
              <a:rPr lang="ru" sz="1400">
                <a:solidFill>
                  <a:schemeClr val="dk1"/>
                </a:solidFill>
              </a:rPr>
              <a:t>.left;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right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  <a:r>
              <a:rPr lang="ru" sz="1400">
                <a:solidFill>
                  <a:schemeClr val="dk1"/>
                </a:solidFill>
              </a:rPr>
              <a:t>.right;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url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"http://sailfishos.org"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TextField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urlField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anchors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left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  <a:r>
              <a:rPr lang="ru" sz="1400">
                <a:solidFill>
                  <a:schemeClr val="dk1"/>
                </a:solidFill>
              </a:rPr>
              <a:t>.left;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00"/>
                </a:solidFill>
              </a:rPr>
              <a:t>right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  <a:r>
              <a:rPr lang="ru" sz="1400">
                <a:solidFill>
                  <a:schemeClr val="dk1"/>
                </a:solidFill>
              </a:rPr>
              <a:t>.right;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bottom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  <a:r>
              <a:rPr lang="ru" sz="1400">
                <a:solidFill>
                  <a:schemeClr val="dk1"/>
                </a:solidFill>
              </a:rPr>
              <a:t>.bottom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text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"http://sailfishos.org"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label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webView</a:t>
            </a:r>
            <a:r>
              <a:rPr lang="ru" sz="1400">
                <a:solidFill>
                  <a:schemeClr val="dk1"/>
                </a:solidFill>
              </a:rPr>
              <a:t>.title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EnterKey.onClicked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webView</a:t>
            </a:r>
            <a:r>
              <a:rPr lang="ru" sz="1400">
                <a:solidFill>
                  <a:schemeClr val="dk1"/>
                </a:solidFill>
              </a:rPr>
              <a:t>.url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=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26</a:t>
            </a:fld>
            <a:endParaRPr lang="ru"/>
          </a:p>
        </p:txBody>
      </p:sp>
      <p:pic>
        <p:nvPicPr>
          <p:cNvPr id="250" name="Shape 250" descr="web_view.png"/>
          <p:cNvPicPr preferRelativeResize="0"/>
          <p:nvPr/>
        </p:nvPicPr>
        <p:blipFill rotWithShape="1">
          <a:blip r:embed="rId3">
            <a:alphaModFix/>
          </a:blip>
          <a:srcRect l="8739" t="4159" r="8813" b="5992"/>
          <a:stretch/>
        </p:blipFill>
        <p:spPr>
          <a:xfrm>
            <a:off x="5578787" y="1356874"/>
            <a:ext cx="2559387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Декораторы прокрутки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2054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ScrollDecorator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VerticalScrollDecorator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HorizontalScrollDecorator</a:t>
            </a:r>
            <a:r>
              <a:rPr lang="ru"/>
              <a:t>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27</a:t>
            </a:fld>
            <a:endParaRPr lang="ru"/>
          </a:p>
        </p:txBody>
      </p:sp>
      <p:pic>
        <p:nvPicPr>
          <p:cNvPr id="258" name="Shape 258" descr="scroll_decorat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675" y="1536625"/>
            <a:ext cx="2553099" cy="40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538525" y="2813550"/>
            <a:ext cx="3892800" cy="25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800080"/>
                </a:solidFill>
              </a:rPr>
              <a:t>SilicaListView</a:t>
            </a:r>
            <a:r>
              <a:rPr lang="ru" sz="1800">
                <a:solidFill>
                  <a:srgbClr val="C0C0C0"/>
                </a:solidFill>
              </a:rPr>
              <a:t> </a:t>
            </a:r>
            <a:r>
              <a:rPr lang="ru" sz="18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C0C0C0"/>
                </a:solidFill>
              </a:rPr>
              <a:t>    </a:t>
            </a:r>
            <a:r>
              <a:rPr lang="ru" sz="1800">
                <a:solidFill>
                  <a:srgbClr val="800000"/>
                </a:solidFill>
              </a:rPr>
              <a:t>anchors.fill</a:t>
            </a:r>
            <a:r>
              <a:rPr lang="ru" sz="1800">
                <a:solidFill>
                  <a:schemeClr val="dk1"/>
                </a:solidFill>
              </a:rPr>
              <a:t>:</a:t>
            </a:r>
            <a:r>
              <a:rPr lang="ru" sz="1800">
                <a:solidFill>
                  <a:srgbClr val="C0C0C0"/>
                </a:solidFill>
              </a:rPr>
              <a:t> </a:t>
            </a:r>
            <a:r>
              <a:rPr lang="ru" sz="1800" i="1">
                <a:solidFill>
                  <a:schemeClr val="dk1"/>
                </a:solidFill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C0C0C0"/>
                </a:solidFill>
              </a:rPr>
              <a:t>    </a:t>
            </a:r>
            <a:r>
              <a:rPr lang="ru" sz="1800">
                <a:solidFill>
                  <a:srgbClr val="008000"/>
                </a:solidFill>
              </a:rPr>
              <a:t>//...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C0C0C0"/>
                </a:solidFill>
              </a:rPr>
              <a:t>    </a:t>
            </a:r>
            <a:r>
              <a:rPr lang="ru" sz="1800">
                <a:solidFill>
                  <a:srgbClr val="800080"/>
                </a:solidFill>
              </a:rPr>
              <a:t>VerticalScrollDecorator</a:t>
            </a:r>
            <a:r>
              <a:rPr lang="ru" sz="1800">
                <a:solidFill>
                  <a:srgbClr val="C0C0C0"/>
                </a:solidFill>
              </a:rPr>
              <a:t> </a:t>
            </a:r>
            <a:r>
              <a:rPr lang="ru" sz="1800">
                <a:solidFill>
                  <a:schemeClr val="dk1"/>
                </a:solidFill>
              </a:rPr>
              <a:t>{}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SlideshowView. Основные свойства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11700" y="1554625"/>
            <a:ext cx="8520600" cy="141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model</a:t>
            </a:r>
            <a:r>
              <a:rPr lang="ru"/>
              <a:t>: model – отображаемая модель данных;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delegate</a:t>
            </a:r>
            <a:r>
              <a:rPr lang="ru"/>
              <a:t>: Component – визуальное представление элемента в сетке;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itemHeight</a:t>
            </a:r>
            <a:r>
              <a:rPr lang="ru"/>
              <a:t>: real – высота каждого элемента в компоненте;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itemWidth</a:t>
            </a:r>
            <a:r>
              <a:rPr lang="ru"/>
              <a:t>: real – ширина каждого элемента в компоненте.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28</a:t>
            </a:fld>
            <a:endParaRPr lang="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SlideshowView. Пример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4269600" cy="48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800080"/>
                </a:solidFill>
              </a:rPr>
              <a:t>Page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</a:t>
            </a:r>
            <a:r>
              <a:rPr lang="ru" sz="1500">
                <a:solidFill>
                  <a:srgbClr val="800080"/>
                </a:solidFill>
              </a:rPr>
              <a:t>SlideshowView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id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view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anchors.centerIn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height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itemHeight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width</a:t>
            </a:r>
            <a:r>
              <a:rPr lang="ru" sz="1500">
                <a:solidFill>
                  <a:schemeClr val="dk1"/>
                </a:solidFill>
              </a:rPr>
              <a:t>; </a:t>
            </a:r>
            <a:r>
              <a:rPr lang="ru" sz="1500">
                <a:solidFill>
                  <a:srgbClr val="800000"/>
                </a:solidFill>
              </a:rPr>
              <a:t>itemWidth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width</a:t>
            </a:r>
            <a:r>
              <a:rPr lang="ru" sz="1500">
                <a:solidFill>
                  <a:schemeClr val="dk1"/>
                </a:solidFill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model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5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delegate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800080"/>
                </a:solidFill>
              </a:rPr>
              <a:t>Rectangle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rgbClr val="800000"/>
                </a:solidFill>
              </a:rPr>
              <a:t>width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view</a:t>
            </a:r>
            <a:r>
              <a:rPr lang="ru" sz="1500">
                <a:solidFill>
                  <a:schemeClr val="dk1"/>
                </a:solidFill>
              </a:rPr>
              <a:t>.itemWidth;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800000"/>
                </a:solidFill>
              </a:rPr>
              <a:t>            height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view</a:t>
            </a:r>
            <a:r>
              <a:rPr lang="ru" sz="1500">
                <a:solidFill>
                  <a:schemeClr val="dk1"/>
                </a:solidFill>
              </a:rPr>
              <a:t>.itemHeight;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rgbClr val="800080"/>
                </a:solidFill>
              </a:rPr>
              <a:t>Text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        </a:t>
            </a:r>
            <a:r>
              <a:rPr lang="ru" sz="1500">
                <a:solidFill>
                  <a:srgbClr val="800000"/>
                </a:solidFill>
              </a:rPr>
              <a:t>anchors.centerIn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        </a:t>
            </a:r>
            <a:r>
              <a:rPr lang="ru" sz="1500">
                <a:solidFill>
                  <a:srgbClr val="800000"/>
                </a:solidFill>
              </a:rPr>
              <a:t>text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008000"/>
                </a:solidFill>
              </a:rPr>
              <a:t>"item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008000"/>
                </a:solidFill>
              </a:rPr>
              <a:t>"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+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index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ru" sz="1500">
                <a:solidFill>
                  <a:srgbClr val="C0C0C0"/>
                </a:solidFill>
              </a:rPr>
              <a:t>   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29</a:t>
            </a:fld>
            <a:endParaRPr lang="ru"/>
          </a:p>
        </p:txBody>
      </p:sp>
      <p:pic>
        <p:nvPicPr>
          <p:cNvPr id="274" name="Shape 274" descr="slideshow.png"/>
          <p:cNvPicPr preferRelativeResize="0"/>
          <p:nvPr/>
        </p:nvPicPr>
        <p:blipFill rotWithShape="1">
          <a:blip r:embed="rId3">
            <a:alphaModFix/>
          </a:blip>
          <a:srcRect l="11023" t="1980" r="11403" b="9586"/>
          <a:stretch/>
        </p:blipFill>
        <p:spPr>
          <a:xfrm>
            <a:off x="5512424" y="1356725"/>
            <a:ext cx="2497949" cy="486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allowedOrientations</a:t>
            </a:r>
            <a:r>
              <a:rPr lang="ru"/>
              <a:t>: enumeration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backNavigation</a:t>
            </a:r>
            <a:r>
              <a:rPr lang="ru"/>
              <a:t>: bool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canNavigateForward</a:t>
            </a:r>
            <a:r>
              <a:rPr lang="ru"/>
              <a:t>: bool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defaultOrientationTransition</a:t>
            </a:r>
            <a:r>
              <a:rPr lang="ru"/>
              <a:t>: Transition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forwardNavigation</a:t>
            </a:r>
            <a:r>
              <a:rPr lang="ru"/>
              <a:t>: bool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isLandscape</a:t>
            </a:r>
            <a:r>
              <a:rPr lang="ru"/>
              <a:t>: bool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isPortrait</a:t>
            </a:r>
            <a:r>
              <a:rPr lang="ru"/>
              <a:t>: bool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orientation</a:t>
            </a:r>
            <a:r>
              <a:rPr lang="ru"/>
              <a:t>: enumeration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orientationTransitionRunning</a:t>
            </a:r>
            <a:r>
              <a:rPr lang="ru"/>
              <a:t>: bool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orientationTransitions</a:t>
            </a:r>
            <a:r>
              <a:rPr lang="ru"/>
              <a:t>: list&lt;Transition&gt;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pageContainer</a:t>
            </a:r>
            <a:r>
              <a:rPr lang="ru"/>
              <a:t>: Item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showNavigationIndicator</a:t>
            </a:r>
            <a:r>
              <a:rPr lang="ru"/>
              <a:t>: bool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status</a:t>
            </a:r>
            <a:r>
              <a:rPr lang="ru"/>
              <a:t>: enumeration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</a:t>
            </a:fld>
            <a:endParaRPr lang="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Меню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38031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PullDownMenu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PushUpMenu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ContextMenu</a:t>
            </a:r>
            <a:r>
              <a:rPr lang="ru"/>
              <a:t>.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30</a:t>
            </a:fld>
            <a:endParaRPr lang="ru"/>
          </a:p>
        </p:txBody>
      </p:sp>
      <p:pic>
        <p:nvPicPr>
          <p:cNvPr id="282" name="Shape 282" descr="SailfishOS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461" y="3844224"/>
            <a:ext cx="3162837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PullDownMenu. Основные свойства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 dirty="0"/>
              <a:t>spacing</a:t>
            </a:r>
            <a:r>
              <a:rPr lang="ru" dirty="0"/>
              <a:t>: real – расстояние между нижним краем меню и контентом страницы;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 dirty="0"/>
              <a:t>topMargin</a:t>
            </a:r>
            <a:r>
              <a:rPr lang="ru" dirty="0"/>
              <a:t>: real – расстояние между верхним краем меню и верхним краем </a:t>
            </a:r>
            <a:r>
              <a:rPr lang="ru" dirty="0" smtClean="0"/>
              <a:t>первого </a:t>
            </a:r>
            <a:r>
              <a:rPr lang="ru" dirty="0" smtClean="0"/>
              <a:t>пункта </a:t>
            </a:r>
            <a:r>
              <a:rPr lang="ru" dirty="0"/>
              <a:t>меню;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 dirty="0"/>
              <a:t>bottomMargin</a:t>
            </a:r>
            <a:r>
              <a:rPr lang="ru" dirty="0"/>
              <a:t>: real – расстояние между нижним краем последнего пункта меню и нижним краем самого меню;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 dirty="0"/>
              <a:t>backgroundColor</a:t>
            </a:r>
            <a:r>
              <a:rPr lang="ru" dirty="0"/>
              <a:t>: color – цвет фона меню;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 dirty="0"/>
              <a:t>highlightColor</a:t>
            </a:r>
            <a:r>
              <a:rPr lang="ru" dirty="0"/>
              <a:t>: color – цвет подсветки выбранного пункта меню.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31</a:t>
            </a:fld>
            <a:endParaRPr lang="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MenuItem. MenuLabel. Основные свойства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24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 b="1"/>
              <a:t>MenuItem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text</a:t>
            </a:r>
            <a:r>
              <a:rPr lang="ru"/>
              <a:t>: string – текст пункта меню;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color</a:t>
            </a:r>
            <a:r>
              <a:rPr lang="ru"/>
              <a:t>: color – цвет текст пункта меню;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font</a:t>
            </a:r>
            <a:r>
              <a:rPr lang="ru"/>
              <a:t> – группа свойств для настройки шрифта;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horizontalAlignment</a:t>
            </a:r>
            <a:r>
              <a:rPr lang="ru"/>
              <a:t>: enumeration – горизонтальное выравнивание текста пункта меню.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32</a:t>
            </a:fld>
            <a:endParaRPr lang="ru"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4301075"/>
            <a:ext cx="8520600" cy="17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000" b="1"/>
              <a:t>MenuLabel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ru" sz="2000" b="1"/>
              <a:t>text</a:t>
            </a:r>
            <a:r>
              <a:rPr lang="ru" sz="2000"/>
              <a:t>: string – текст метки в меню;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ru" sz="2000" b="1"/>
              <a:t>color</a:t>
            </a:r>
            <a:r>
              <a:rPr lang="ru" sz="2000"/>
              <a:t>: color –  цвет текста метки в меню;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ru" sz="2000" b="1"/>
              <a:t>verticalOffset</a:t>
            </a:r>
            <a:r>
              <a:rPr lang="ru" sz="2000"/>
              <a:t>: real – вертикальный отступ.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PullDownMenu. Пример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20925" y="1356875"/>
            <a:ext cx="41271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800080"/>
                </a:solidFill>
              </a:rPr>
              <a:t>SilicaListView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    PullDownMenu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MenuItem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console</a:t>
            </a:r>
            <a:r>
              <a:rPr lang="ru" sz="1200">
                <a:solidFill>
                  <a:schemeClr val="dk1"/>
                </a:solidFill>
              </a:rPr>
              <a:t>.log(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clicked"</a:t>
            </a:r>
            <a:r>
              <a:rPr lang="ru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    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MenuItem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console</a:t>
            </a:r>
            <a:r>
              <a:rPr lang="ru" sz="1200">
                <a:solidFill>
                  <a:schemeClr val="dk1"/>
                </a:solidFill>
              </a:rPr>
              <a:t>.log(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clicked"</a:t>
            </a:r>
            <a:r>
              <a:rPr lang="ru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MenuLabel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qsTr</a:t>
            </a:r>
            <a:r>
              <a:rPr lang="ru" sz="1200">
                <a:solidFill>
                  <a:schemeClr val="dk1"/>
                </a:solidFill>
              </a:rPr>
              <a:t>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Label"</a:t>
            </a:r>
            <a:r>
              <a:rPr lang="ru" sz="1200">
                <a:solidFill>
                  <a:schemeClr val="dk1"/>
                </a:solidFill>
              </a:rPr>
              <a:t>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anchors.fill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header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PageHeader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title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"Simple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List"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model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20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ListItem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x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.paddingLarge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"List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#"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index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color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.primaryColor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33</a:t>
            </a:fld>
            <a:endParaRPr lang="ru"/>
          </a:p>
        </p:txBody>
      </p:sp>
      <p:pic>
        <p:nvPicPr>
          <p:cNvPr id="305" name="Shape 305" descr="pull_down_menu.png"/>
          <p:cNvPicPr preferRelativeResize="0"/>
          <p:nvPr/>
        </p:nvPicPr>
        <p:blipFill rotWithShape="1">
          <a:blip r:embed="rId3">
            <a:alphaModFix/>
          </a:blip>
          <a:srcRect l="8659" t="4152" r="8709" b="6153"/>
          <a:stretch/>
        </p:blipFill>
        <p:spPr>
          <a:xfrm>
            <a:off x="5420446" y="1356874"/>
            <a:ext cx="2569479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PushUpMenu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34</a:t>
            </a:fld>
            <a:endParaRPr lang="ru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410650" y="1356875"/>
            <a:ext cx="41580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SilicaListView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PushUpMenu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MenuLabel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qsTr</a:t>
            </a:r>
            <a:r>
              <a:rPr lang="ru" sz="1200">
                <a:solidFill>
                  <a:schemeClr val="dk1"/>
                </a:solidFill>
              </a:rPr>
              <a:t>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Label"</a:t>
            </a:r>
            <a:r>
              <a:rPr lang="ru" sz="1200">
                <a:solidFill>
                  <a:schemeClr val="dk1"/>
                </a:solidFill>
              </a:rPr>
              <a:t>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MenuItem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console</a:t>
            </a:r>
            <a:r>
              <a:rPr lang="ru" sz="1200">
                <a:solidFill>
                  <a:schemeClr val="dk1"/>
                </a:solidFill>
              </a:rPr>
              <a:t>.log(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clicked"</a:t>
            </a:r>
            <a:r>
              <a:rPr lang="ru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MenuItem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console</a:t>
            </a:r>
            <a:r>
              <a:rPr lang="ru" sz="1200">
                <a:solidFill>
                  <a:schemeClr val="dk1"/>
                </a:solidFill>
              </a:rPr>
              <a:t>.log(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clicked"</a:t>
            </a:r>
            <a:r>
              <a:rPr lang="ru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anchors.fill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header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PageHeader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title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"Simple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List"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model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20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ListItem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x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.paddingLarge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"List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#"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index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color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.primaryColor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pic>
        <p:nvPicPr>
          <p:cNvPr id="313" name="Shape 313" descr="push_up_menu.png"/>
          <p:cNvPicPr preferRelativeResize="0"/>
          <p:nvPr/>
        </p:nvPicPr>
        <p:blipFill rotWithShape="1">
          <a:blip r:embed="rId3">
            <a:alphaModFix/>
          </a:blip>
          <a:srcRect l="9344" t="4152" r="9401" b="6354"/>
          <a:stretch/>
        </p:blipFill>
        <p:spPr>
          <a:xfrm>
            <a:off x="5485873" y="1356874"/>
            <a:ext cx="2532226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ContextMenu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56121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800080"/>
                </a:solidFill>
              </a:rPr>
              <a:t>SilicaListView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anchors.fill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model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20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ListItem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delegate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x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.paddingLarge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"List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#"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index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color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.highlighted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?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.highlightColor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Theme</a:t>
            </a:r>
            <a:r>
              <a:rPr lang="ru" sz="1200">
                <a:solidFill>
                  <a:schemeClr val="dk1"/>
                </a:solidFill>
              </a:rPr>
              <a:t>.primaryColor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menu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ContextMenu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80"/>
                </a:solidFill>
              </a:rPr>
              <a:t>MenuLabel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"Context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Menu"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80"/>
                </a:solidFill>
              </a:rPr>
              <a:t>MenuItem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console</a:t>
            </a:r>
            <a:r>
              <a:rPr lang="ru" sz="1200">
                <a:solidFill>
                  <a:schemeClr val="dk1"/>
                </a:solidFill>
              </a:rPr>
              <a:t>.log(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clicked"</a:t>
            </a:r>
            <a:r>
              <a:rPr lang="ru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80"/>
                </a:solidFill>
              </a:rPr>
              <a:t>MenuItem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console</a:t>
            </a:r>
            <a:r>
              <a:rPr lang="ru" sz="1200">
                <a:solidFill>
                  <a:schemeClr val="dk1"/>
                </a:solidFill>
              </a:rPr>
              <a:t>.log(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clicked"</a:t>
            </a:r>
            <a:r>
              <a:rPr lang="ru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rgbClr val="80008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35</a:t>
            </a:fld>
            <a:endParaRPr lang="ru"/>
          </a:p>
        </p:txBody>
      </p:sp>
      <p:pic>
        <p:nvPicPr>
          <p:cNvPr id="321" name="Shape 321" descr="context_menu.png"/>
          <p:cNvPicPr preferRelativeResize="0"/>
          <p:nvPr/>
        </p:nvPicPr>
        <p:blipFill rotWithShape="1">
          <a:blip r:embed="rId3">
            <a:alphaModFix/>
          </a:blip>
          <a:srcRect l="9087" t="4510" r="9631" b="6703"/>
          <a:stretch/>
        </p:blipFill>
        <p:spPr>
          <a:xfrm>
            <a:off x="5923802" y="1356874"/>
            <a:ext cx="2553647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Обложка приложения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390125" y="1356875"/>
            <a:ext cx="47739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800080"/>
                </a:solidFill>
              </a:rPr>
              <a:t>Cover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Label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coverLabel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text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"Hello,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Sailor!"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00"/>
                </a:solidFill>
              </a:rPr>
              <a:t>anchors.centerIn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CoverActionList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CoverAction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iconSource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"image://theme/icon-cover-play"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onTriggered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coverLabel</a:t>
            </a:r>
            <a:r>
              <a:rPr lang="ru" sz="1400">
                <a:solidFill>
                  <a:schemeClr val="dk1"/>
                </a:solidFill>
              </a:rPr>
              <a:t>.text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=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"Play!"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rgbClr val="800080"/>
                </a:solidFill>
              </a:rPr>
              <a:t>CoverAction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iconSource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"image://theme/icon-cover-next-song"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    </a:t>
            </a:r>
            <a:r>
              <a:rPr lang="ru" sz="1400">
                <a:solidFill>
                  <a:srgbClr val="800000"/>
                </a:solidFill>
              </a:rPr>
              <a:t>onTriggered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coverLabel</a:t>
            </a:r>
            <a:r>
              <a:rPr lang="ru" sz="1400">
                <a:solidFill>
                  <a:schemeClr val="dk1"/>
                </a:solidFill>
              </a:rPr>
              <a:t>.text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=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"Next!"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36</a:t>
            </a:fld>
            <a:endParaRPr lang="ru"/>
          </a:p>
        </p:txBody>
      </p:sp>
      <p:pic>
        <p:nvPicPr>
          <p:cNvPr id="329" name="Shape 329" descr="cover_hell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62" y="1356883"/>
            <a:ext cx="1515274" cy="23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 descr="cover_pla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75" y="1349080"/>
            <a:ext cx="1488549" cy="241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 descr="cover_nex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974" y="3837728"/>
            <a:ext cx="1488549" cy="237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Cover. Взаимодействие с приложением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044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8000"/>
                </a:solidFill>
              </a:rPr>
              <a:t>import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QtQuick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2.0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8000"/>
                </a:solidFill>
              </a:rPr>
              <a:t>import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Sailfish.Silica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1.0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8000"/>
                </a:solidFill>
              </a:rPr>
              <a:t>import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harbour.recorder.Recorder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1.0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8000"/>
                </a:solidFill>
              </a:rPr>
              <a:t>import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"pages"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80008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800080"/>
                </a:solidFill>
              </a:rPr>
              <a:t>ApplicationWindow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allowedOrientations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Orientation</a:t>
            </a:r>
            <a:r>
              <a:rPr lang="ru" sz="1400">
                <a:solidFill>
                  <a:schemeClr val="dk1"/>
                </a:solidFill>
              </a:rPr>
              <a:t>.All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initialPage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Component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800080"/>
                </a:solidFill>
              </a:rPr>
              <a:t>FirstPage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cover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rgbClr val="0055AF"/>
                </a:solidFill>
              </a:rPr>
              <a:t>Qt</a:t>
            </a:r>
            <a:r>
              <a:rPr lang="ru" sz="1400">
                <a:solidFill>
                  <a:schemeClr val="dk1"/>
                </a:solidFill>
              </a:rPr>
              <a:t>.resolvedUrl(</a:t>
            </a:r>
            <a:r>
              <a:rPr lang="ru" sz="1400">
                <a:solidFill>
                  <a:srgbClr val="008000"/>
                </a:solidFill>
              </a:rPr>
              <a:t>"cover/CoverPage.qml"</a:t>
            </a:r>
            <a:r>
              <a:rPr lang="ru" sz="14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Recorder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recorder </a:t>
            </a:r>
            <a:r>
              <a:rPr lang="ru" sz="14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37</a:t>
            </a:fld>
            <a:endParaRPr lang="ru"/>
          </a:p>
        </p:txBody>
      </p:sp>
      <p:sp>
        <p:nvSpPr>
          <p:cNvPr id="339" name="Shape 339"/>
          <p:cNvSpPr txBox="1"/>
          <p:nvPr/>
        </p:nvSpPr>
        <p:spPr>
          <a:xfrm>
            <a:off x="4427700" y="1509650"/>
            <a:ext cx="4044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/>
              <a:t>Recorder</a:t>
            </a:r>
            <a:r>
              <a:rPr lang="ru" sz="1800"/>
              <a:t> – объект для записи речи.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Методы: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800"/>
              <a:t>startRecording();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800"/>
              <a:t>stopRecording();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800"/>
              <a:t>recordingState().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ru" sz="1800"/>
              <a:t>Состояния: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ru" sz="1800"/>
              <a:t>“Record”;</a:t>
            </a:r>
          </a:p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ru" sz="1800"/>
              <a:t>“Stop”.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Cover. Взаимодействие с приложением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39798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Cover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anchors.centerIn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recorder.recordingState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===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0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?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"Record"</a:t>
            </a:r>
            <a:r>
              <a:rPr lang="ru" sz="12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                                                                 : 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"Stop"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CoverActionList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CoverAction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iconSource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recorder.recordingState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===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1</a:t>
            </a:r>
            <a:r>
              <a:rPr lang="ru" sz="12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                                ?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"image://theme/icon-cover-cancel"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                </a:t>
            </a:r>
            <a:r>
              <a:rPr lang="ru" sz="1200">
                <a:solidFill>
                  <a:schemeClr val="dk1"/>
                </a:solidFill>
              </a:rPr>
              <a:t>:  </a:t>
            </a:r>
            <a:r>
              <a:rPr lang="ru" sz="1200">
                <a:solidFill>
                  <a:srgbClr val="008000"/>
                </a:solidFill>
              </a:rPr>
              <a:t>"image://theme/icon-cover-new"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onTriggered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8000"/>
                </a:solidFill>
              </a:rPr>
              <a:t>if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(recorder.recordingState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===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1)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    </a:t>
            </a:r>
            <a:r>
              <a:rPr lang="ru" sz="1200">
                <a:solidFill>
                  <a:schemeClr val="dk1"/>
                </a:solidFill>
              </a:rPr>
              <a:t>recorder.stopRecording();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8000"/>
                </a:solidFill>
              </a:rPr>
              <a:t>else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    </a:t>
            </a:r>
            <a:r>
              <a:rPr lang="ru" sz="1200">
                <a:solidFill>
                  <a:schemeClr val="dk1"/>
                </a:solidFill>
              </a:rPr>
              <a:t>recorder.startRecording()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38</a:t>
            </a:fld>
            <a:endParaRPr lang="ru"/>
          </a:p>
        </p:txBody>
      </p:sp>
      <p:pic>
        <p:nvPicPr>
          <p:cNvPr id="347" name="Shape 347" descr="cover_record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00" y="2377436"/>
            <a:ext cx="1293625" cy="210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 descr="recording.png"/>
          <p:cNvPicPr preferRelativeResize="0"/>
          <p:nvPr/>
        </p:nvPicPr>
        <p:blipFill rotWithShape="1">
          <a:blip r:embed="rId4">
            <a:alphaModFix/>
          </a:blip>
          <a:srcRect l="9191" t="4349" r="9035" b="6340"/>
          <a:stretch/>
        </p:blipFill>
        <p:spPr>
          <a:xfrm>
            <a:off x="6976350" y="1669837"/>
            <a:ext cx="1848774" cy="35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 descr="cover_sto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922" y="2365520"/>
            <a:ext cx="1293625" cy="212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PageHeader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4</a:t>
            </a:fld>
            <a:endParaRPr lang="ru"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Позволяет отображать заголовок страницы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description</a:t>
            </a:r>
            <a:r>
              <a:rPr lang="ru"/>
              <a:t>: string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extraContent</a:t>
            </a:r>
            <a:r>
              <a:rPr lang="ru"/>
              <a:t>: Item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leftMargin</a:t>
            </a:r>
            <a:r>
              <a:rPr lang="ru"/>
              <a:t>  real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rightMargin</a:t>
            </a:r>
            <a:r>
              <a:rPr lang="ru"/>
              <a:t>: real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title</a:t>
            </a:r>
            <a:r>
              <a:rPr lang="ru"/>
              <a:t>: string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страницы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00080"/>
                </a:solidFill>
              </a:rPr>
              <a:t>Page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rgbClr val="800000"/>
                </a:solidFill>
              </a:rPr>
              <a:t>allowedOrientations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Orientation</a:t>
            </a:r>
            <a:r>
              <a:rPr lang="ru">
                <a:solidFill>
                  <a:schemeClr val="dk1"/>
                </a:solidFill>
              </a:rPr>
              <a:t>.All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rgbClr val="800080"/>
                </a:solidFill>
              </a:rPr>
              <a:t>Column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anchors.fill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anchors.margins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00"/>
                </a:solidFill>
              </a:rPr>
              <a:t>spacing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800080"/>
                </a:solidFill>
              </a:rPr>
              <a:t>Theme</a:t>
            </a:r>
            <a:r>
              <a:rPr lang="ru">
                <a:solidFill>
                  <a:schemeClr val="dk1"/>
                </a:solidFill>
              </a:rPr>
              <a:t>.paddingMedium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PageHeader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title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"Заголовок"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description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"Описание"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  <a:r>
              <a:rPr lang="ru">
                <a:solidFill>
                  <a:srgbClr val="C0C0C0"/>
                </a:solidFill>
              </a:rPr>
              <a:t>	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Label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text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"Первый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элемент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страницы"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rgbClr val="800080"/>
                </a:solidFill>
              </a:rPr>
              <a:t>Label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    </a:t>
            </a:r>
            <a:r>
              <a:rPr lang="ru">
                <a:solidFill>
                  <a:srgbClr val="800000"/>
                </a:solidFill>
              </a:rPr>
              <a:t>text</a:t>
            </a:r>
            <a:r>
              <a:rPr lang="ru">
                <a:solidFill>
                  <a:schemeClr val="dk1"/>
                </a:solidFill>
              </a:rPr>
              <a:t>: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"Второй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элемент</a:t>
            </a:r>
            <a:r>
              <a:rPr lang="ru">
                <a:solidFill>
                  <a:srgbClr val="C0C0C0"/>
                </a:solidFill>
              </a:rPr>
              <a:t> </a:t>
            </a:r>
            <a:r>
              <a:rPr lang="ru">
                <a:solidFill>
                  <a:srgbClr val="008000"/>
                </a:solidFill>
              </a:rPr>
              <a:t>страницы"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0C0C0"/>
                </a:solidFill>
              </a:rPr>
              <a:t>    </a:t>
            </a: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5</a:t>
            </a:fld>
            <a:endParaRPr lang="ru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213" y="1536625"/>
            <a:ext cx="2562283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 представляет собой объект для контроля навигации между страницами с помощью стека.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Каждое приложение содержит один единственный объект PageStack, содержащийся в объекте окна приложения.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PageStack позволяет управлять навигацией с помощью привычных для стека операций push() и pop() и многих других.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6</a:t>
            </a:fld>
            <a:endParaRPr lang="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PageStack. Свойства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acceptAnimationRunning: </a:t>
            </a:r>
            <a:r>
              <a:rPr lang="ru"/>
              <a:t>bool</a:t>
            </a:r>
            <a:r>
              <a:rPr lang="ru" b="1"/>
              <a:t> </a:t>
            </a:r>
            <a:r>
              <a:rPr lang="ru"/>
              <a:t>– содержит true, если PageStack анимирует индикатор принятия результата страницы диалога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busy: </a:t>
            </a:r>
            <a:r>
              <a:rPr lang="ru"/>
              <a:t>bool – содержит true, если происходит анимация перехода от экрана к экрану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currentPage: </a:t>
            </a:r>
            <a:r>
              <a:rPr lang="ru"/>
              <a:t>Item – содержит страницу, находящуюся на вершине стека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depth: </a:t>
            </a:r>
            <a:r>
              <a:rPr lang="ru"/>
              <a:t>int – содержит текущее количество страниц на стеке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7</a:t>
            </a:fld>
            <a:endParaRPr lang="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PageStack. Методы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/>
              <a:t>clear()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completeAnimation()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find(object function)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nextPage(Page fromPage)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previousPage(Page fromPage)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push(var page, object properties, int operationType)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pop(var page, int operationType)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replace(var page, object properties, int operationType)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replaceAbove(var existingPage, var page, object properties, int operationType)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8</a:t>
            </a:fld>
            <a:endParaRPr lang="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PageStack. Прикреплённые страницы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Прикреплённая страница представляет собой страницу, которая поместится на стек, но не будет отображена сразу. Её можно отобразить переходом вперёд.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pushAttached(var page, object properties)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popAttached(var page, int operationType)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navigateBack(int operationType)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navigateForward(int operationType)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9</a:t>
            </a:fld>
            <a:endParaRPr lang="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13035</TotalTime>
  <Words>5513</Words>
  <Application>Microsoft Office PowerPoint</Application>
  <PresentationFormat>Экран (4:3)</PresentationFormat>
  <Paragraphs>661</Paragraphs>
  <Slides>38</Slides>
  <Notes>38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39" baseType="lpstr">
      <vt:lpstr>simple-light-2</vt:lpstr>
      <vt:lpstr>Средства организации интерфейса мобильных приложений</vt:lpstr>
      <vt:lpstr>Страницы и диалоги</vt:lpstr>
      <vt:lpstr>Page</vt:lpstr>
      <vt:lpstr>PageHeader</vt:lpstr>
      <vt:lpstr>Пример страницы</vt:lpstr>
      <vt:lpstr>PageStack</vt:lpstr>
      <vt:lpstr>PageStack. Свойства</vt:lpstr>
      <vt:lpstr>PageStack. Методы</vt:lpstr>
      <vt:lpstr>PageStack. Прикреплённые страницы</vt:lpstr>
      <vt:lpstr>PageStack. Пример</vt:lpstr>
      <vt:lpstr>PageStack. Пример прикреплённой страницы</vt:lpstr>
      <vt:lpstr>Диалоги</vt:lpstr>
      <vt:lpstr>Диалоги. Инициализация и обработка результата</vt:lpstr>
      <vt:lpstr>DialogHeader</vt:lpstr>
      <vt:lpstr>DatePickerDialog</vt:lpstr>
      <vt:lpstr>DatePickerDialog. Пример</vt:lpstr>
      <vt:lpstr>TimePickerDialog</vt:lpstr>
      <vt:lpstr>TimePickerDialog. Пример</vt:lpstr>
      <vt:lpstr>Виды и контейнеры</vt:lpstr>
      <vt:lpstr>SilicaFlickable</vt:lpstr>
      <vt:lpstr>SilicaListView. Основные свойства</vt:lpstr>
      <vt:lpstr>SilicaListView. Пример</vt:lpstr>
      <vt:lpstr>SilicaGridView. Основные свойства</vt:lpstr>
      <vt:lpstr>SilicaGridView. Пример</vt:lpstr>
      <vt:lpstr>SilicaWebView. Основные свойства</vt:lpstr>
      <vt:lpstr>SilicaWebView. Пример</vt:lpstr>
      <vt:lpstr>Декораторы прокрутки</vt:lpstr>
      <vt:lpstr>SlideshowView. Основные свойства</vt:lpstr>
      <vt:lpstr>SlideshowView. Пример</vt:lpstr>
      <vt:lpstr>Меню</vt:lpstr>
      <vt:lpstr>PullDownMenu. Основные свойства</vt:lpstr>
      <vt:lpstr>MenuItem. MenuLabel. Основные свойства</vt:lpstr>
      <vt:lpstr>PullDownMenu. Пример</vt:lpstr>
      <vt:lpstr>PushUpMenu</vt:lpstr>
      <vt:lpstr>ContextMenu</vt:lpstr>
      <vt:lpstr>Обложка приложения</vt:lpstr>
      <vt:lpstr>Cover. Взаимодействие с приложением</vt:lpstr>
      <vt:lpstr>Cover. Взаимодействие с приложением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организации интерфейса мобильных приложений</dc:title>
  <cp:lastModifiedBy>user</cp:lastModifiedBy>
  <cp:revision>3</cp:revision>
  <dcterms:modified xsi:type="dcterms:W3CDTF">2023-09-29T08:14:52Z</dcterms:modified>
</cp:coreProperties>
</file>